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6"/>
  </p:notesMasterIdLst>
  <p:sldIdLst>
    <p:sldId id="1980" r:id="rId2"/>
    <p:sldId id="956" r:id="rId3"/>
    <p:sldId id="849" r:id="rId4"/>
    <p:sldId id="989" r:id="rId5"/>
    <p:sldId id="990" r:id="rId6"/>
    <p:sldId id="850" r:id="rId7"/>
    <p:sldId id="851" r:id="rId8"/>
    <p:sldId id="852" r:id="rId9"/>
    <p:sldId id="853" r:id="rId10"/>
    <p:sldId id="1015" r:id="rId11"/>
    <p:sldId id="1016" r:id="rId12"/>
    <p:sldId id="856" r:id="rId13"/>
    <p:sldId id="857" r:id="rId14"/>
    <p:sldId id="1017" r:id="rId15"/>
    <p:sldId id="1018" r:id="rId16"/>
    <p:sldId id="1019" r:id="rId17"/>
    <p:sldId id="1020" r:id="rId18"/>
    <p:sldId id="867" r:id="rId19"/>
    <p:sldId id="868" r:id="rId20"/>
    <p:sldId id="1022" r:id="rId21"/>
    <p:sldId id="870" r:id="rId22"/>
    <p:sldId id="872" r:id="rId23"/>
    <p:sldId id="873" r:id="rId24"/>
    <p:sldId id="1023" r:id="rId25"/>
    <p:sldId id="874" r:id="rId26"/>
    <p:sldId id="1024" r:id="rId27"/>
    <p:sldId id="1025" r:id="rId28"/>
    <p:sldId id="1030" r:id="rId29"/>
    <p:sldId id="1974" r:id="rId30"/>
    <p:sldId id="1029" r:id="rId31"/>
    <p:sldId id="1975" r:id="rId32"/>
    <p:sldId id="1976" r:id="rId33"/>
    <p:sldId id="2021" r:id="rId34"/>
    <p:sldId id="1977" r:id="rId35"/>
    <p:sldId id="1978" r:id="rId36"/>
    <p:sldId id="1055" r:id="rId37"/>
    <p:sldId id="941" r:id="rId38"/>
    <p:sldId id="1061" r:id="rId39"/>
    <p:sldId id="980" r:id="rId40"/>
    <p:sldId id="1034" r:id="rId41"/>
    <p:sldId id="1033" r:id="rId42"/>
    <p:sldId id="1035" r:id="rId43"/>
    <p:sldId id="988" r:id="rId44"/>
    <p:sldId id="1039" r:id="rId45"/>
    <p:sldId id="1038" r:id="rId46"/>
    <p:sldId id="1037" r:id="rId47"/>
    <p:sldId id="1036" r:id="rId48"/>
    <p:sldId id="1062" r:id="rId49"/>
    <p:sldId id="944" r:id="rId50"/>
    <p:sldId id="945" r:id="rId51"/>
    <p:sldId id="946" r:id="rId52"/>
    <p:sldId id="1063" r:id="rId53"/>
    <p:sldId id="1040" r:id="rId54"/>
    <p:sldId id="949" r:id="rId55"/>
    <p:sldId id="950" r:id="rId56"/>
    <p:sldId id="1064" r:id="rId57"/>
    <p:sldId id="951" r:id="rId58"/>
    <p:sldId id="952" r:id="rId59"/>
    <p:sldId id="953" r:id="rId60"/>
    <p:sldId id="992" r:id="rId61"/>
    <p:sldId id="993" r:id="rId62"/>
    <p:sldId id="2023" r:id="rId63"/>
    <p:sldId id="998" r:id="rId64"/>
    <p:sldId id="995" r:id="rId65"/>
    <p:sldId id="991" r:id="rId66"/>
    <p:sldId id="2022" r:id="rId67"/>
    <p:sldId id="1058" r:id="rId68"/>
    <p:sldId id="997" r:id="rId69"/>
    <p:sldId id="1059" r:id="rId70"/>
    <p:sldId id="1003" r:id="rId71"/>
    <p:sldId id="957" r:id="rId72"/>
    <p:sldId id="958" r:id="rId73"/>
    <p:sldId id="959" r:id="rId74"/>
    <p:sldId id="960" r:id="rId75"/>
    <p:sldId id="961" r:id="rId76"/>
    <p:sldId id="914" r:id="rId77"/>
    <p:sldId id="917" r:id="rId78"/>
    <p:sldId id="1043" r:id="rId79"/>
    <p:sldId id="1042" r:id="rId80"/>
    <p:sldId id="1044" r:id="rId81"/>
    <p:sldId id="1045" r:id="rId82"/>
    <p:sldId id="1046" r:id="rId83"/>
    <p:sldId id="1047" r:id="rId84"/>
    <p:sldId id="1048" r:id="rId85"/>
    <p:sldId id="1049" r:id="rId86"/>
    <p:sldId id="1050" r:id="rId87"/>
    <p:sldId id="962" r:id="rId88"/>
    <p:sldId id="1051" r:id="rId89"/>
    <p:sldId id="1002" r:id="rId90"/>
    <p:sldId id="1009" r:id="rId91"/>
    <p:sldId id="1010" r:id="rId92"/>
    <p:sldId id="1065" r:id="rId93"/>
    <p:sldId id="1052" r:id="rId94"/>
    <p:sldId id="1979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BDAAF33-FE45-4A8C-B711-6013CDC434B9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D0C97033-1BA9-49A8-B694-0ED9AE673894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298A3-0641-40D1-9972-1EF7ECE298F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7D565-B4E1-462F-9862-8C54A0612C47}" type="pres">
      <dgm:prSet presAssocID="{633298A3-0641-40D1-9972-1EF7ECE298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EB516B5-E3CC-4AB4-8C0F-386B4E18EDA7}" type="presOf" srcId="{633298A3-0641-40D1-9972-1EF7ECE298F8}" destId="{A147D565-B4E1-462F-9862-8C54A0612C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EE434-8CC4-4EDE-BC26-2D1ABB3B0F46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C1A6-890E-4222-B801-A5F2812446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1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ED07A934-835F-4860-BF05-E44DE9683185}" type="slidenum">
              <a:rPr lang="en-US" sz="1300" b="0" smtClean="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defRPr/>
              </a:pPr>
              <a:t>2</a:t>
            </a:fld>
            <a:endParaRPr lang="en-US" sz="1300" b="0">
              <a:solidFill>
                <a:schemeClr val="bg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1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2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43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43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50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40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35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502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502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933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96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98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536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9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7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9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1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rofile.iiita.ac.in/srdubey/" TargetMode="External"/><Relationship Id="rId4" Type="http://schemas.openxmlformats.org/officeDocument/2006/relationships/hyperlink" Target="mailto:srdubey@iiita.ac.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1.05134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02.03167v3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exirpan.com/2017/04/26/perils-batch-norm.html" TargetMode="External"/><Relationship Id="rId2" Type="http://schemas.openxmlformats.org/officeDocument/2006/relationships/hyperlink" Target="http://arxiv.org/pdf/1502.03167v3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7.08022.pdf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arxiv.org/pdf/1607.064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arxiv.org/pdf/1602.07868.pdf" TargetMode="External"/><Relationship Id="rId4" Type="http://schemas.openxmlformats.org/officeDocument/2006/relationships/hyperlink" Target="https://openaccess.thecvf.com/content_ECCV_2018/papers/Yuxin_Wu_Group_Normalization_ECCV_2018_paper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1.02876v2.pdf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orch/vision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http://karpathy.github.io/2019/04/25/recipe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120" y="1683298"/>
            <a:ext cx="10329736" cy="2119328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US" sz="6000" b="1" cap="none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Neural Networks </a:t>
            </a:r>
            <a:br>
              <a:rPr lang="en-US" sz="6000" b="1" cap="none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5400" b="1" cap="none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Optimization and Regularization</a:t>
            </a:r>
          </a:p>
        </p:txBody>
      </p:sp>
      <p:pic>
        <p:nvPicPr>
          <p:cNvPr id="4" name="Picture 2" descr="Placement Cell - IIITA">
            <a:extLst>
              <a:ext uri="{FF2B5EF4-FFF2-40B4-BE49-F238E27FC236}">
                <a16:creationId xmlns:a16="http://schemas.microsoft.com/office/drawing/2014/main" id="{F340DB30-228C-4D92-8716-E4A5EDAD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8" y="802930"/>
            <a:ext cx="1375184" cy="1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926F3-CE6D-470E-9980-17B38B344A9C}"/>
              </a:ext>
            </a:extLst>
          </p:cNvPr>
          <p:cNvSpPr txBox="1"/>
          <p:nvPr/>
        </p:nvSpPr>
        <p:spPr>
          <a:xfrm>
            <a:off x="0" y="145808"/>
            <a:ext cx="12191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Indian Institute of Information Technology, Allahabad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0CAC84-E999-4033-9575-71299414C59F}"/>
              </a:ext>
            </a:extLst>
          </p:cNvPr>
          <p:cNvSpPr txBox="1">
            <a:spLocks/>
          </p:cNvSpPr>
          <p:nvPr/>
        </p:nvSpPr>
        <p:spPr>
          <a:xfrm>
            <a:off x="824827" y="4270497"/>
            <a:ext cx="8229600" cy="255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By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Dr. Shiv Ram Dubey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Assistant Professor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Computer Vision And Biometrics Lab (CVBL)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Department Of Information Technology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Indian Institute Of Information Technology, Allahabad</a:t>
            </a: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4"/>
              </a:rPr>
              <a:t>srdubey@iiita.ac.in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    Web: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5"/>
              </a:rPr>
              <a:t>https://profile.iiita.ac.in/srdubey/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026" name="Picture 2" descr="Computer Vision and Biometrics Lab">
            <a:extLst>
              <a:ext uri="{FF2B5EF4-FFF2-40B4-BE49-F238E27FC236}">
                <a16:creationId xmlns:a16="http://schemas.microsoft.com/office/drawing/2014/main" id="{9F7909BD-E234-408E-94E0-4CF713BD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29" y="894304"/>
            <a:ext cx="1602573" cy="1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1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80"/>
            <a:ext cx="6399133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if the loss function has a </a:t>
            </a:r>
            <a:r>
              <a:rPr lang="en-US" sz="2800" b="1" dirty="0"/>
              <a:t>local minima</a:t>
            </a:r>
            <a:r>
              <a:rPr lang="en-US" sz="2800" dirty="0"/>
              <a:t> or </a:t>
            </a:r>
            <a:r>
              <a:rPr lang="en-US" sz="2800" b="1" dirty="0"/>
              <a:t>saddle point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3200" dirty="0">
                <a:solidFill>
                  <a:srgbClr val="FF0000"/>
                </a:solidFill>
              </a:rPr>
              <a:t>Zero gradient,</a:t>
            </a:r>
          </a:p>
          <a:p>
            <a:r>
              <a:rPr lang="en-US" sz="3200" dirty="0">
                <a:solidFill>
                  <a:srgbClr val="FF0000"/>
                </a:solidFill>
              </a:rPr>
              <a:t>gradient descent</a:t>
            </a:r>
          </a:p>
          <a:p>
            <a:r>
              <a:rPr lang="en-US" sz="3200" dirty="0">
                <a:solidFill>
                  <a:srgbClr val="FF0000"/>
                </a:solidFill>
              </a:rPr>
              <a:t>gets stuck</a:t>
            </a:r>
            <a:endParaRPr lang="en-US" sz="3200" i="1" dirty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endParaRPr lang="en-US" sz="1100" i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143002"/>
            <a:ext cx="4634293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2091C2-03C1-1F37-F259-ED754263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CBDEA3-F1E7-2A7E-2D56-976477E05BED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98983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79"/>
            <a:ext cx="6399133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if the loss function has a </a:t>
            </a:r>
            <a:r>
              <a:rPr lang="en-US" sz="2800" b="1" dirty="0"/>
              <a:t>local minima</a:t>
            </a:r>
            <a:r>
              <a:rPr lang="en-US" sz="2800" dirty="0"/>
              <a:t> or </a:t>
            </a:r>
            <a:r>
              <a:rPr lang="en-US" sz="2800" b="1" dirty="0"/>
              <a:t>saddle point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3200" dirty="0">
                <a:solidFill>
                  <a:srgbClr val="FF0000"/>
                </a:solidFill>
              </a:rPr>
              <a:t>Zero gradient,</a:t>
            </a:r>
          </a:p>
          <a:p>
            <a:r>
              <a:rPr lang="en-US" sz="3200" dirty="0">
                <a:solidFill>
                  <a:srgbClr val="FF0000"/>
                </a:solidFill>
              </a:rPr>
              <a:t>gradient descent</a:t>
            </a:r>
          </a:p>
          <a:p>
            <a:r>
              <a:rPr lang="en-US" sz="3200" dirty="0">
                <a:solidFill>
                  <a:srgbClr val="FF0000"/>
                </a:solidFill>
              </a:rPr>
              <a:t>gets stuck</a:t>
            </a:r>
          </a:p>
          <a:p>
            <a:endParaRPr lang="en-US" sz="3200" i="1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00B050"/>
                </a:solidFill>
              </a:rPr>
              <a:t>Saddle points much more common in high dimension</a:t>
            </a:r>
            <a:endParaRPr lang="en-US" sz="3200" i="1" dirty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endParaRPr lang="en-US" sz="1100" i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143002"/>
            <a:ext cx="4634293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47222" y="5934671"/>
            <a:ext cx="7211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Dauphin et al, “Identifying and attacking the saddle point problem in high-dimensional non-convex optimization”, NIPS 2014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786532F-F7DA-3A96-4436-A31AABBE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BEF30-932A-0002-CF3C-4D5A6761E8C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92457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79"/>
            <a:ext cx="59395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Our gradients come from </a:t>
            </a:r>
            <a:r>
              <a:rPr lang="en-US" sz="2800" b="1" dirty="0" err="1"/>
              <a:t>minibatches</a:t>
            </a:r>
            <a:r>
              <a:rPr lang="en-US" sz="2800" dirty="0"/>
              <a:t> so they can be </a:t>
            </a:r>
            <a:r>
              <a:rPr lang="en-US" sz="2800" b="1" dirty="0"/>
              <a:t>noisy!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98" y="2947522"/>
            <a:ext cx="5243615" cy="200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76" y="1085854"/>
            <a:ext cx="5448192" cy="439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C227E9-7A7D-C808-DC00-81580126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62908-E788-EF00-3932-CF25C3D0EAD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22672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 + Momentum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2361" y="2721086"/>
            <a:ext cx="5513440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3"/>
            <a:ext cx="5850636" cy="3124196"/>
            <a:chOff x="101574" y="1219203"/>
            <a:chExt cx="5850636" cy="312419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1219203"/>
              <a:ext cx="5850636" cy="3003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574" y="2819400"/>
              <a:ext cx="5850636" cy="1523999"/>
              <a:chOff x="1929899" y="3209926"/>
              <a:chExt cx="5917114" cy="174307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899" y="3209926"/>
                <a:ext cx="5917114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253499"/>
                <a:ext cx="313295" cy="91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361688"/>
                <a:ext cx="274320" cy="8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12621E-D0F6-37DE-D5AF-0EA9845B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57348-4676-82FD-742B-E843B582B758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31913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 + Momentum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2361" y="2721086"/>
            <a:ext cx="5513440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3"/>
            <a:ext cx="5850636" cy="3124196"/>
            <a:chOff x="101574" y="1219203"/>
            <a:chExt cx="5850636" cy="312419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1219203"/>
              <a:ext cx="5850636" cy="3003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574" y="2819400"/>
              <a:ext cx="5850636" cy="1523999"/>
              <a:chOff x="1929899" y="3209926"/>
              <a:chExt cx="5917114" cy="174307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899" y="3209926"/>
                <a:ext cx="5917114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253499"/>
                <a:ext cx="313295" cy="91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361688"/>
                <a:ext cx="274320" cy="8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6121374" y="1176317"/>
            <a:ext cx="5850636" cy="3776685"/>
            <a:chOff x="6119786" y="1176316"/>
            <a:chExt cx="5850636" cy="377668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786" y="1176316"/>
              <a:ext cx="5850636" cy="3776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4523841"/>
              <a:ext cx="533400" cy="303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6079237" y="2721086"/>
            <a:ext cx="6111177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45A74B-6289-CEC5-AFB4-DAFCE5A9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7EBA23-4F40-511B-8340-44A75518BD53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91508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 + Momentum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2361" y="2721086"/>
            <a:ext cx="5513440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3"/>
            <a:ext cx="5850636" cy="3124196"/>
            <a:chOff x="101574" y="1219203"/>
            <a:chExt cx="5850636" cy="312419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1219203"/>
              <a:ext cx="5850636" cy="3003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574" y="2819400"/>
              <a:ext cx="5850636" cy="1523999"/>
              <a:chOff x="1929899" y="3209926"/>
              <a:chExt cx="5917114" cy="174307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899" y="3209926"/>
                <a:ext cx="5917114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253499"/>
                <a:ext cx="313295" cy="91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361688"/>
                <a:ext cx="274320" cy="8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6121374" y="1176317"/>
            <a:ext cx="5850636" cy="3776685"/>
            <a:chOff x="6119786" y="1176316"/>
            <a:chExt cx="5850636" cy="377668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786" y="1176316"/>
              <a:ext cx="5850636" cy="3776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4523841"/>
              <a:ext cx="533400" cy="303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EA7692-69E0-6BA8-AED8-A6114739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15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3D4496-4B50-A762-D764-CAF2514DC4EF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17553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 + Momentum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2361" y="2721086"/>
            <a:ext cx="5513440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3"/>
            <a:ext cx="5850636" cy="3124196"/>
            <a:chOff x="101574" y="1219203"/>
            <a:chExt cx="5850636" cy="312419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1219203"/>
              <a:ext cx="5850636" cy="3003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574" y="2819400"/>
              <a:ext cx="5850636" cy="1523999"/>
              <a:chOff x="1929899" y="3209926"/>
              <a:chExt cx="5917114" cy="174307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899" y="3209926"/>
                <a:ext cx="5917114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253499"/>
                <a:ext cx="313295" cy="91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361688"/>
                <a:ext cx="274320" cy="8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6121374" y="1176317"/>
            <a:ext cx="5850636" cy="3776685"/>
            <a:chOff x="6119786" y="1176316"/>
            <a:chExt cx="5850636" cy="377668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786" y="1176316"/>
              <a:ext cx="5850636" cy="3776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4523841"/>
              <a:ext cx="533400" cy="303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509456" y="5181602"/>
            <a:ext cx="10969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Build up “velocity” in any direction that has consistent gradient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Rho gives “friction”; typically rho=0.9 or 0.99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DCEEFFD-D8D5-87DE-AE1D-8951D7FF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16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DB417-B3A7-2D29-82B0-B1FC81664B58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94401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 + Momentum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2361" y="2721086"/>
            <a:ext cx="5513440" cy="253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3"/>
            <a:ext cx="5850636" cy="3124196"/>
            <a:chOff x="101574" y="1219203"/>
            <a:chExt cx="5850636" cy="312419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1219203"/>
              <a:ext cx="5850636" cy="3003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574" y="2819400"/>
              <a:ext cx="5850636" cy="1523999"/>
              <a:chOff x="1929899" y="3209926"/>
              <a:chExt cx="5917114" cy="174307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899" y="3209926"/>
                <a:ext cx="5917114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253499"/>
                <a:ext cx="313295" cy="91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4492" y="4361688"/>
                <a:ext cx="274320" cy="8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6121374" y="1176317"/>
            <a:ext cx="5850636" cy="3776685"/>
            <a:chOff x="6119786" y="1176316"/>
            <a:chExt cx="5850636" cy="377668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786" y="1176316"/>
              <a:ext cx="5850636" cy="3776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4523841"/>
              <a:ext cx="533400" cy="303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093732"/>
            <a:ext cx="6310604" cy="153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B60FB19-2EE7-ECA3-2C3B-E51A49DF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AEF45-DC98-AA2F-17AD-C503B87548BE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12413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6" y="1219208"/>
            <a:ext cx="10893425" cy="199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5750" y="3389294"/>
            <a:ext cx="107918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Added element-wise scaling of the gradient based on the historical sum of squares in each dimension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59658" y="6211671"/>
            <a:ext cx="906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Duchi</a:t>
            </a:r>
            <a:r>
              <a:rPr lang="en-US" dirty="0"/>
              <a:t> et al, “Adaptive </a:t>
            </a:r>
            <a:r>
              <a:rPr lang="en-US" dirty="0" err="1"/>
              <a:t>subgradient</a:t>
            </a:r>
            <a:r>
              <a:rPr lang="en-US" dirty="0"/>
              <a:t> methods for online learning and stochastic optimization”, JMLR 2011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95D1F2-E58A-D34E-5FBF-9F990377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18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5ECD-AE4B-C57B-2789-56FF4ED0CC18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11287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9658" y="6211671"/>
            <a:ext cx="906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Duchi</a:t>
            </a:r>
            <a:r>
              <a:rPr lang="en-US" dirty="0"/>
              <a:t> et al, “Adaptive </a:t>
            </a:r>
            <a:r>
              <a:rPr lang="en-US" dirty="0" err="1"/>
              <a:t>subgradient</a:t>
            </a:r>
            <a:r>
              <a:rPr lang="en-US" dirty="0"/>
              <a:t> methods for online learning and stochastic optimization”, JMLR 2011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6" y="1219200"/>
            <a:ext cx="10893425" cy="199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1122" y="3505200"/>
            <a:ext cx="10766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happens to the step size over long time?</a:t>
            </a:r>
          </a:p>
          <a:p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66054F-BBC0-03FD-27F3-6B5CB9AF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75B4F-E9D2-9276-C475-423E960953F1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58451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8B7952-E1BF-4088-8D91-414724EED16F}"/>
              </a:ext>
            </a:extLst>
          </p:cNvPr>
          <p:cNvSpPr txBox="1">
            <a:spLocks/>
          </p:cNvSpPr>
          <p:nvPr/>
        </p:nvSpPr>
        <p:spPr>
          <a:xfrm>
            <a:off x="1162050" y="-3255"/>
            <a:ext cx="9829800" cy="17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Disclaimer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1DFC6-2238-4769-B8D0-FA0BC745ADA6}"/>
              </a:ext>
            </a:extLst>
          </p:cNvPr>
          <p:cNvSpPr txBox="1"/>
          <p:nvPr/>
        </p:nvSpPr>
        <p:spPr>
          <a:xfrm>
            <a:off x="1218611" y="1466241"/>
            <a:ext cx="9650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b="1" dirty="0">
                <a:solidFill>
                  <a:srgbClr val="7030A0"/>
                </a:solidFill>
              </a:rPr>
              <a:t>The content (text, image, and graphics) used in this slide </a:t>
            </a:r>
            <a:r>
              <a:rPr lang="en-US" sz="2400" b="1">
                <a:solidFill>
                  <a:srgbClr val="7030A0"/>
                </a:solidFill>
              </a:rPr>
              <a:t>are adopted </a:t>
            </a:r>
            <a:r>
              <a:rPr lang="en-US" sz="2400" b="1" dirty="0">
                <a:solidFill>
                  <a:srgbClr val="7030A0"/>
                </a:solidFill>
              </a:rPr>
              <a:t>from many sources for Academic purposes. Broadly, the sources have been given due credit appropriately. However, there is a chance of missing out some original primary sources. The authors of this material do not claim any copyright of such material. </a:t>
            </a:r>
            <a:endParaRPr lang="en-IN" sz="2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3B01AF-4940-99CF-12A5-EF3FCE4A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3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9658" y="6211671"/>
            <a:ext cx="906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Duchi</a:t>
            </a:r>
            <a:r>
              <a:rPr lang="en-US" dirty="0"/>
              <a:t> et al, “Adaptive </a:t>
            </a:r>
            <a:r>
              <a:rPr lang="en-US" dirty="0" err="1"/>
              <a:t>subgradient</a:t>
            </a:r>
            <a:r>
              <a:rPr lang="en-US" dirty="0"/>
              <a:t> methods for online learning and stochastic optimization”, JMLR 2011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6" y="1219200"/>
            <a:ext cx="10893425" cy="199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1122" y="3505201"/>
            <a:ext cx="1198567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happens to the step size over long time?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FF0000"/>
                </a:solidFill>
              </a:rPr>
              <a:t>Effective learning rate diminishing problem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0148221-FAE0-8D08-3FB2-FF8A7ABE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3F926-2DCD-9F3D-A4A7-FD607A81E01F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17220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9658" y="6488668"/>
            <a:ext cx="9064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Tieleman</a:t>
            </a:r>
            <a:r>
              <a:rPr lang="en-US" dirty="0"/>
              <a:t> and Hinton, 2012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6" y="1295400"/>
            <a:ext cx="11198225" cy="44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81736" y="838200"/>
            <a:ext cx="3412871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rgbClr val="FF0000"/>
                </a:solidFill>
              </a:rPr>
              <a:t>AdaGrad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81736" y="3657600"/>
            <a:ext cx="3412871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rgbClr val="FF0000"/>
                </a:solidFill>
              </a:rPr>
              <a:t>RMSProp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D1AD021-65BB-6C40-A8E9-6383D186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F4E96-5F15-C457-C152-B68B75BF3EF2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13715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Adam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4" y="942983"/>
            <a:ext cx="10847737" cy="225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8535352" y="0"/>
            <a:ext cx="365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Kingma</a:t>
            </a:r>
            <a:r>
              <a:rPr lang="en-US" dirty="0"/>
              <a:t> and Ba, “Adam: A method for stochastic optimization”, ICLR 2015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98BF9E-474A-5863-E901-46D38BF1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3F40A4-F637-99A4-6787-57ACD4AA1AD4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7432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Adam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4" y="942983"/>
            <a:ext cx="10847737" cy="225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36520" y="3697070"/>
            <a:ext cx="8002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Sort of like </a:t>
            </a:r>
            <a:r>
              <a:rPr lang="en-US" sz="3600" dirty="0" err="1">
                <a:solidFill>
                  <a:srgbClr val="0070C0"/>
                </a:solidFill>
              </a:rPr>
              <a:t>RMSProp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FF0000"/>
                </a:solidFill>
              </a:rPr>
              <a:t>Momentum</a:t>
            </a: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9169250" y="2413150"/>
            <a:ext cx="1524006" cy="1117306"/>
          </a:xfrm>
          <a:prstGeom prst="curvedConnector3">
            <a:avLst>
              <a:gd name="adj1" fmla="val 127586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V="1">
            <a:off x="5259627" y="3429002"/>
            <a:ext cx="609600" cy="1"/>
          </a:xfrm>
          <a:prstGeom prst="curved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4400" y="0"/>
            <a:ext cx="365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Kingma</a:t>
            </a:r>
            <a:r>
              <a:rPr lang="en-US" dirty="0"/>
              <a:t> and Ba, “Adam: A method for stochastic optimization”, ICLR 2015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E57196-757D-058C-FF2E-2B666EF3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C66FE-2E7E-61E0-05D5-CCFECC1B135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44945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Adam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4" y="942983"/>
            <a:ext cx="10847737" cy="225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36520" y="3697070"/>
            <a:ext cx="8002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Sort of like </a:t>
            </a:r>
            <a:r>
              <a:rPr lang="en-US" sz="3600" dirty="0" err="1">
                <a:solidFill>
                  <a:srgbClr val="0070C0"/>
                </a:solidFill>
              </a:rPr>
              <a:t>RMSProp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FF0000"/>
                </a:solidFill>
              </a:rPr>
              <a:t>Momentum</a:t>
            </a: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9169250" y="2413150"/>
            <a:ext cx="1524006" cy="1117306"/>
          </a:xfrm>
          <a:prstGeom prst="curvedConnector3">
            <a:avLst>
              <a:gd name="adj1" fmla="val 127586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V="1">
            <a:off x="5259627" y="3429002"/>
            <a:ext cx="609600" cy="1"/>
          </a:xfrm>
          <a:prstGeom prst="curved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4400" y="0"/>
            <a:ext cx="365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Kingma</a:t>
            </a:r>
            <a:r>
              <a:rPr lang="en-US" dirty="0"/>
              <a:t> and Ba, “Adam: A method for stochastic optimization”, ICLR 2015</a:t>
            </a:r>
          </a:p>
        </p:txBody>
      </p:sp>
      <p:sp>
        <p:nvSpPr>
          <p:cNvPr id="9" name="Rectangle 8"/>
          <p:cNvSpPr/>
          <p:nvPr/>
        </p:nvSpPr>
        <p:spPr>
          <a:xfrm>
            <a:off x="915751" y="4687669"/>
            <a:ext cx="842147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Problem:</a:t>
            </a:r>
          </a:p>
          <a:p>
            <a:r>
              <a:rPr lang="en-US" sz="2800" dirty="0"/>
              <a:t>Initially, </a:t>
            </a:r>
            <a:r>
              <a:rPr lang="en-US" sz="2800" dirty="0" err="1"/>
              <a:t>second_moment</a:t>
            </a:r>
            <a:r>
              <a:rPr lang="en-US" sz="2800" dirty="0"/>
              <a:t>=0 and beta2=0.999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After 1</a:t>
            </a:r>
            <a:r>
              <a:rPr lang="en-US" sz="2800" baseline="30000" dirty="0">
                <a:solidFill>
                  <a:srgbClr val="FF0000"/>
                </a:solidFill>
              </a:rPr>
              <a:t>st</a:t>
            </a:r>
            <a:r>
              <a:rPr lang="en-US" sz="2800" dirty="0">
                <a:solidFill>
                  <a:srgbClr val="FF0000"/>
                </a:solidFill>
              </a:rPr>
              <a:t> iteration, </a:t>
            </a:r>
            <a:r>
              <a:rPr lang="en-US" sz="2800" dirty="0" err="1">
                <a:solidFill>
                  <a:srgbClr val="FF0000"/>
                </a:solidFill>
              </a:rPr>
              <a:t>second_moment</a:t>
            </a:r>
            <a:r>
              <a:rPr lang="en-US" sz="2800" dirty="0">
                <a:solidFill>
                  <a:srgbClr val="FF0000"/>
                </a:solidFill>
              </a:rPr>
              <a:t> -&gt; close to zero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So, very large step for update of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6897ABF-502E-329A-473A-5624844E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E8CDA-EE57-F46C-812F-6B445F0E9BE4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29807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Adam (with Bias correction)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8" y="895796"/>
            <a:ext cx="10665533" cy="27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8601" y="3877244"/>
            <a:ext cx="23276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</a:rPr>
              <a:t>AdaGrad</a:t>
            </a:r>
            <a:r>
              <a:rPr lang="en-US" sz="3600" dirty="0">
                <a:solidFill>
                  <a:srgbClr val="0070C0"/>
                </a:solidFill>
              </a:rPr>
              <a:t>/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RMSProp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 flipH="1" flipV="1">
            <a:off x="9253011" y="3074462"/>
            <a:ext cx="1898651" cy="1692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244103" y="3215902"/>
            <a:ext cx="1484535" cy="8460"/>
          </a:xfrm>
          <a:prstGeom prst="curved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160291" y="3953444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Bias Correction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48305" y="3913975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Momentum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5462694" y="3496245"/>
            <a:ext cx="1219203" cy="1"/>
          </a:xfrm>
          <a:prstGeom prst="curvedConnector3">
            <a:avLst>
              <a:gd name="adj1" fmla="val 52586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6" name="Rectangle 43015"/>
          <p:cNvSpPr/>
          <p:nvPr/>
        </p:nvSpPr>
        <p:spPr>
          <a:xfrm>
            <a:off x="3532955" y="4599775"/>
            <a:ext cx="893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correction for the fact that first and second moment estimates start at zero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535352" y="0"/>
            <a:ext cx="365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Kingma</a:t>
            </a:r>
            <a:r>
              <a:rPr lang="en-US" dirty="0"/>
              <a:t> and Ba, “Adam: A method for stochastic optimization”, ICLR 2015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E670AD-D5A7-67F9-71B5-B93F68BC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25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BF463-D2B1-3966-589E-6632E076D1A6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49467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Adam (with Bias correction)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8" y="895796"/>
            <a:ext cx="10665533" cy="27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8601" y="3877244"/>
            <a:ext cx="23276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</a:rPr>
              <a:t>AdaGrad</a:t>
            </a:r>
            <a:r>
              <a:rPr lang="en-US" sz="3600" dirty="0">
                <a:solidFill>
                  <a:srgbClr val="0070C0"/>
                </a:solidFill>
              </a:rPr>
              <a:t>/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RMSProp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 flipH="1" flipV="1">
            <a:off x="9253011" y="3074462"/>
            <a:ext cx="1898651" cy="1692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244103" y="3215902"/>
            <a:ext cx="1484535" cy="8460"/>
          </a:xfrm>
          <a:prstGeom prst="curved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160291" y="3953444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Bias Correction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48305" y="3913975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Momentum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5462694" y="3496245"/>
            <a:ext cx="1219203" cy="1"/>
          </a:xfrm>
          <a:prstGeom prst="curvedConnector3">
            <a:avLst>
              <a:gd name="adj1" fmla="val 52586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6" name="Rectangle 43015"/>
          <p:cNvSpPr/>
          <p:nvPr/>
        </p:nvSpPr>
        <p:spPr>
          <a:xfrm>
            <a:off x="3532955" y="4599775"/>
            <a:ext cx="893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correction for the fact that first and second moment estimates start at zero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535352" y="0"/>
            <a:ext cx="365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Kingma</a:t>
            </a:r>
            <a:r>
              <a:rPr lang="en-US" dirty="0"/>
              <a:t> and Ba, “Adam: A method for stochastic optimization”, ICLR 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4354" y="5429073"/>
            <a:ext cx="11225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Adam</a:t>
            </a:r>
            <a:r>
              <a:rPr lang="en-US" sz="2400" dirty="0"/>
              <a:t> with </a:t>
            </a:r>
            <a:r>
              <a:rPr lang="en-US" sz="2400" b="1" dirty="0"/>
              <a:t>beta1 = 0.9</a:t>
            </a:r>
            <a:r>
              <a:rPr lang="en-US" sz="2400" dirty="0"/>
              <a:t>,</a:t>
            </a:r>
          </a:p>
          <a:p>
            <a:r>
              <a:rPr lang="en-US" sz="2400" b="1" dirty="0"/>
              <a:t>beta2 = 0.999</a:t>
            </a:r>
            <a:r>
              <a:rPr lang="en-US" sz="2400" dirty="0"/>
              <a:t>, and </a:t>
            </a:r>
            <a:r>
              <a:rPr lang="en-US" sz="2400" b="1" dirty="0" err="1"/>
              <a:t>learning_rate</a:t>
            </a:r>
            <a:r>
              <a:rPr lang="en-US" sz="2400" b="1" dirty="0"/>
              <a:t> = 1e-3 or 5e-4</a:t>
            </a:r>
          </a:p>
          <a:p>
            <a:r>
              <a:rPr lang="en-US" sz="2400" dirty="0"/>
              <a:t>is a </a:t>
            </a:r>
            <a:r>
              <a:rPr lang="en-US" sz="2400" b="1" dirty="0"/>
              <a:t>great starting point</a:t>
            </a:r>
            <a:r>
              <a:rPr lang="en-US" sz="2400" dirty="0"/>
              <a:t> for many models!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4AAEFD-A765-48ED-D008-BCA33C16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26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2F7B7-0BE5-DB54-F3BE-82D31A78FD80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68763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7883" y="886392"/>
            <a:ext cx="1137623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Does not the optimization trajectory information such as short term gradient behavior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0000FF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Overshoots the optima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0000FF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Oscillates near the optima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176" y="0"/>
            <a:ext cx="10969943" cy="914400"/>
          </a:xfrm>
        </p:spPr>
        <p:txBody>
          <a:bodyPr/>
          <a:lstStyle/>
          <a:p>
            <a:r>
              <a:rPr lang="en-US" dirty="0"/>
              <a:t>Major Problem with Adam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1EEBCA-0A9E-6257-3AFD-EA3F9073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2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31" y="101172"/>
            <a:ext cx="10058400" cy="950878"/>
          </a:xfrm>
        </p:spPr>
        <p:txBody>
          <a:bodyPr/>
          <a:lstStyle/>
          <a:p>
            <a:r>
              <a:rPr lang="en-US" dirty="0"/>
              <a:t>Recent SGD Based Optimizers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28" y="1356854"/>
            <a:ext cx="10058400" cy="4726858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diffGrad</a:t>
            </a:r>
            <a:r>
              <a:rPr lang="en-US" sz="2400" dirty="0"/>
              <a:t> (IEEE TNNLS 2020) – by us</a:t>
            </a:r>
          </a:p>
          <a:p>
            <a:r>
              <a:rPr lang="en-US" sz="2400" dirty="0" err="1"/>
              <a:t>AdaBelief</a:t>
            </a:r>
            <a:r>
              <a:rPr lang="en-US" sz="2400" dirty="0"/>
              <a:t> (</a:t>
            </a:r>
            <a:r>
              <a:rPr lang="en-US" sz="2400" dirty="0" err="1"/>
              <a:t>NeurIPS</a:t>
            </a:r>
            <a:r>
              <a:rPr lang="en-US" sz="2400" dirty="0"/>
              <a:t> 2020)</a:t>
            </a:r>
          </a:p>
          <a:p>
            <a:r>
              <a:rPr lang="en-US" sz="2400" dirty="0"/>
              <a:t>Rectified Adam (RADAM) (ICLR 2020)</a:t>
            </a:r>
          </a:p>
          <a:p>
            <a:r>
              <a:rPr lang="en-US" sz="2400" dirty="0"/>
              <a:t>Moment Centralization SGD (CVMI 2022) – by us</a:t>
            </a:r>
          </a:p>
          <a:p>
            <a:r>
              <a:rPr lang="en-US" sz="2400" dirty="0" err="1"/>
              <a:t>AdaInject</a:t>
            </a:r>
            <a:r>
              <a:rPr lang="en-US" sz="2400" dirty="0"/>
              <a:t> (IEEE TAI 2022) – by us</a:t>
            </a:r>
          </a:p>
          <a:p>
            <a:r>
              <a:rPr lang="en-US" sz="2400" dirty="0" err="1"/>
              <a:t>AdaNorm</a:t>
            </a:r>
            <a:r>
              <a:rPr lang="en-US" sz="2400" dirty="0"/>
              <a:t> (WACV 2023) – by us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and many more.... still a challenging problem.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/>
              <a:t>https://pythonawesome.com/a-collection-of-optimizers-for-pytorch/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76464C-71B9-2687-D425-96057601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6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79376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0216" y="1065104"/>
            <a:ext cx="115793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Solves the previously mentioned problems by incorporating the local gradient change as friction in effective learning rate.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High local gradient change </a:t>
            </a:r>
            <a:r>
              <a:rPr lang="en-US" sz="2800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0000FF"/>
                </a:solidFill>
              </a:rPr>
              <a:t> low friction </a:t>
            </a:r>
            <a:r>
              <a:rPr lang="en-US" sz="2800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0000FF"/>
                </a:solidFill>
              </a:rPr>
              <a:t> high learning rate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Small local gradient change </a:t>
            </a:r>
            <a:r>
              <a:rPr lang="en-US" sz="2800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0000FF"/>
                </a:solidFill>
              </a:rPr>
              <a:t> high friction </a:t>
            </a:r>
            <a:r>
              <a:rPr lang="en-US" sz="2800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0000FF"/>
                </a:solidFill>
              </a:rPr>
              <a:t> slow learning rate</a:t>
            </a:r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1" y="6553200"/>
            <a:ext cx="119633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S.R. </a:t>
            </a:r>
            <a:r>
              <a:rPr lang="en-US" sz="1300" dirty="0" err="1"/>
              <a:t>Dubey</a:t>
            </a:r>
            <a:r>
              <a:rPr lang="en-US" sz="1300" dirty="0"/>
              <a:t> et al. (2020), </a:t>
            </a:r>
            <a:r>
              <a:rPr lang="en-US" sz="1300" dirty="0" err="1"/>
              <a:t>diffGrad</a:t>
            </a:r>
            <a:r>
              <a:rPr lang="en-US" sz="1300" dirty="0"/>
              <a:t>: An Optimization Method for Convolutional Neural Networks, IEEE Transactions on Neural Network and Learning Systems.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814A58-64F7-6306-01E4-62EF7E9C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diffGrad</a:t>
            </a:r>
            <a:r>
              <a:rPr lang="en-US" dirty="0"/>
              <a:t> Optimizer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4B8980-562D-A89A-7FDF-5E6E91A2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5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66" y="228601"/>
            <a:ext cx="10969943" cy="685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sz="6000" dirty="0"/>
              <a:t>Optimization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7F07933-5891-C7B9-B590-BF75AD2A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2" y="829406"/>
            <a:ext cx="12265186" cy="601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98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8201763"/>
              </p:ext>
            </p:extLst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66" y="1703102"/>
            <a:ext cx="6197334" cy="342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7" y="3503208"/>
            <a:ext cx="3006779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16" y="1703100"/>
            <a:ext cx="3972185" cy="7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41" y="2819402"/>
            <a:ext cx="2654985" cy="32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58" y="4495802"/>
            <a:ext cx="285328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diffGrad</a:t>
            </a:r>
            <a:r>
              <a:rPr lang="en-US" dirty="0"/>
              <a:t> Optimizer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201" y="6553200"/>
            <a:ext cx="119633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S.R. </a:t>
            </a:r>
            <a:r>
              <a:rPr lang="en-US" sz="1300" dirty="0" err="1"/>
              <a:t>Dubey</a:t>
            </a:r>
            <a:r>
              <a:rPr lang="en-US" sz="1300" dirty="0"/>
              <a:t> et al. (2020), </a:t>
            </a:r>
            <a:r>
              <a:rPr lang="en-US" sz="1300" dirty="0" err="1"/>
              <a:t>diffGrad</a:t>
            </a:r>
            <a:r>
              <a:rPr lang="en-US" sz="1300" dirty="0"/>
              <a:t>: An Optimization Method for Convolutional Neural Networks, IEEE Transactions on Neural Network and Learning Systems.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3C74E3-04C9-D869-E760-6552630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0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Adabelief</a:t>
            </a:r>
            <a:r>
              <a:rPr lang="en-US" dirty="0"/>
              <a:t> Optimizer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5AD8C-8B1F-E519-227B-028B29B35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2" y="1282842"/>
            <a:ext cx="11484000" cy="4043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17BDB-E451-DFB8-3136-3EF5A485B5B2}"/>
              </a:ext>
            </a:extLst>
          </p:cNvPr>
          <p:cNvSpPr txBox="1"/>
          <p:nvPr/>
        </p:nvSpPr>
        <p:spPr>
          <a:xfrm>
            <a:off x="338263" y="6106736"/>
            <a:ext cx="11352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Adabelief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optimizer: Adapting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stepsizes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by the belief in observed gradients.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290-D6BA-4DFC-A746-906A6B3F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7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AdaINJECT</a:t>
            </a:r>
            <a:r>
              <a:rPr lang="en-US" dirty="0"/>
              <a:t> Optimizer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4C6D0-AF41-A1BC-99D2-92742306C3F1}"/>
              </a:ext>
            </a:extLst>
          </p:cNvPr>
          <p:cNvSpPr txBox="1"/>
          <p:nvPr/>
        </p:nvSpPr>
        <p:spPr>
          <a:xfrm>
            <a:off x="338263" y="6372211"/>
            <a:ext cx="113522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AdaInject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Injection Based Adaptive Gradient Descent Optimizers for Convolutional Neural Networks.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TAI 2022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16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23C89C8-8BC1-B257-5D8A-88CBF0A6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B8A96-5D05-9017-D35C-8D1873541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63" y="931216"/>
            <a:ext cx="11597245" cy="5270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0B219-0AE8-70E3-7036-7AB68E029155}"/>
              </a:ext>
            </a:extLst>
          </p:cNvPr>
          <p:cNvSpPr/>
          <p:nvPr/>
        </p:nvSpPr>
        <p:spPr>
          <a:xfrm>
            <a:off x="114757" y="5083277"/>
            <a:ext cx="6256549" cy="128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60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AdaNORM</a:t>
            </a:r>
            <a:r>
              <a:rPr lang="en-US" dirty="0"/>
              <a:t> Optimizer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E012C5-2FD4-755C-3BA4-D082A2073DA9}"/>
              </a:ext>
            </a:extLst>
          </p:cNvPr>
          <p:cNvGrpSpPr/>
          <p:nvPr/>
        </p:nvGrpSpPr>
        <p:grpSpPr>
          <a:xfrm>
            <a:off x="471950" y="1193393"/>
            <a:ext cx="11484000" cy="4895596"/>
            <a:chOff x="471950" y="1006580"/>
            <a:chExt cx="11484000" cy="4895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374E59-C222-9F66-E8F1-557625F5E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950" y="1006580"/>
              <a:ext cx="11484000" cy="48783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15B66C-4FCE-649C-1234-B3145EB26319}"/>
                </a:ext>
              </a:extLst>
            </p:cNvPr>
            <p:cNvSpPr/>
            <p:nvPr/>
          </p:nvSpPr>
          <p:spPr>
            <a:xfrm>
              <a:off x="471950" y="5004619"/>
              <a:ext cx="5624050" cy="897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44C6D0-AF41-A1BC-99D2-92742306C3F1}"/>
              </a:ext>
            </a:extLst>
          </p:cNvPr>
          <p:cNvSpPr txBox="1"/>
          <p:nvPr/>
        </p:nvSpPr>
        <p:spPr>
          <a:xfrm>
            <a:off x="338263" y="6460699"/>
            <a:ext cx="1135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AdaNorm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Adaptive Gradient Norm Correction based Optimizer for CNNs.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WACV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2023.</a:t>
            </a:r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23C89C8-8BC1-B257-5D8A-88CBF0A6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1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AdaNORM</a:t>
            </a:r>
            <a:r>
              <a:rPr lang="en-US" dirty="0"/>
              <a:t> Optimizer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94FE5-1C7D-FA5A-3FB4-F8E317159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" y="1124573"/>
            <a:ext cx="11664000" cy="5067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302BA-3D1E-0D10-A3EF-136D5506D871}"/>
              </a:ext>
            </a:extLst>
          </p:cNvPr>
          <p:cNvSpPr txBox="1"/>
          <p:nvPr/>
        </p:nvSpPr>
        <p:spPr>
          <a:xfrm>
            <a:off x="338263" y="6460699"/>
            <a:ext cx="1135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AdaNorm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Adaptive Gradient Norm Correction based Optimizer for CNNs.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WACV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2023.</a:t>
            </a:r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CDAD4C-6D69-36CB-48B2-1C10B433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22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1589" y="76200"/>
          <a:ext cx="1218882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814176" y="670560"/>
            <a:ext cx="5281824" cy="47244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0000" lnSpcReduction="10000"/>
          </a:bodyPr>
          <a:lstStyle/>
          <a:p>
            <a:pPr>
              <a:spcBef>
                <a:spcPct val="0"/>
              </a:spcBef>
              <a:defRPr/>
            </a:pPr>
            <a:endParaRPr lang="en-US" sz="380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4176" y="58992"/>
            <a:ext cx="10969943" cy="914400"/>
          </a:xfrm>
        </p:spPr>
        <p:txBody>
          <a:bodyPr/>
          <a:lstStyle/>
          <a:p>
            <a:r>
              <a:rPr lang="en-US" dirty="0" err="1"/>
              <a:t>AdaNORM</a:t>
            </a:r>
            <a:r>
              <a:rPr lang="en-US" dirty="0"/>
              <a:t> Optimizer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B1B04-8C72-CA2D-B7ED-347A58173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1" y="844027"/>
            <a:ext cx="11412000" cy="536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0D61E-EB9A-0E41-DDC0-F9EAFE5FCEF0}"/>
              </a:ext>
            </a:extLst>
          </p:cNvPr>
          <p:cNvSpPr txBox="1"/>
          <p:nvPr/>
        </p:nvSpPr>
        <p:spPr>
          <a:xfrm>
            <a:off x="338263" y="6460699"/>
            <a:ext cx="1135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AdaNorm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Adaptive Gradient Norm Correction based Optimizer for CNNs.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WACV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2023.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1FA23A-EF4D-92EF-9C0E-D71138BC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70" y="0"/>
            <a:ext cx="10969943" cy="914400"/>
          </a:xfrm>
        </p:spPr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667" y="973393"/>
            <a:ext cx="114778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In Practice:</a:t>
            </a:r>
          </a:p>
          <a:p>
            <a:endParaRPr lang="en-US" sz="3600" dirty="0">
              <a:solidFill>
                <a:srgbClr val="7030A0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3600" b="1" dirty="0"/>
              <a:t>Adam </a:t>
            </a:r>
            <a:r>
              <a:rPr lang="en-US" sz="3600" dirty="0"/>
              <a:t>is a good default choice in most cases</a:t>
            </a:r>
          </a:p>
          <a:p>
            <a:pPr marL="1028700" lvl="1" indent="-571500">
              <a:buFontTx/>
              <a:buChar char="-"/>
            </a:pPr>
            <a:r>
              <a:rPr lang="en-US" sz="3600" dirty="0">
                <a:solidFill>
                  <a:srgbClr val="FF0000"/>
                </a:solidFill>
              </a:rPr>
              <a:t>Try out </a:t>
            </a:r>
            <a:r>
              <a:rPr lang="en-US" sz="3600" dirty="0" err="1">
                <a:solidFill>
                  <a:srgbClr val="FF0000"/>
                </a:solidFill>
              </a:rPr>
              <a:t>diffGrad</a:t>
            </a:r>
            <a:r>
              <a:rPr lang="en-US" sz="3600" dirty="0">
                <a:solidFill>
                  <a:srgbClr val="FF0000"/>
                </a:solidFill>
              </a:rPr>
              <a:t>, RADAM, </a:t>
            </a:r>
            <a:r>
              <a:rPr lang="en-US" sz="3600" dirty="0" err="1">
                <a:solidFill>
                  <a:srgbClr val="FF0000"/>
                </a:solidFill>
              </a:rPr>
              <a:t>AdaBelief</a:t>
            </a:r>
            <a:r>
              <a:rPr lang="en-US" sz="3600" dirty="0">
                <a:solidFill>
                  <a:srgbClr val="FF0000"/>
                </a:solidFill>
              </a:rPr>
              <a:t>, </a:t>
            </a:r>
            <a:r>
              <a:rPr lang="en-US" sz="3600" dirty="0" err="1">
                <a:solidFill>
                  <a:srgbClr val="FF0000"/>
                </a:solidFill>
              </a:rPr>
              <a:t>AdaInject</a:t>
            </a:r>
            <a:r>
              <a:rPr lang="en-US" sz="3600" dirty="0">
                <a:solidFill>
                  <a:srgbClr val="FF0000"/>
                </a:solidFill>
              </a:rPr>
              <a:t>, and </a:t>
            </a:r>
            <a:r>
              <a:rPr lang="en-US" sz="3600" dirty="0" err="1">
                <a:solidFill>
                  <a:srgbClr val="FF0000"/>
                </a:solidFill>
              </a:rPr>
              <a:t>AdaNorm</a:t>
            </a:r>
            <a:endParaRPr lang="en-US" sz="3600" dirty="0">
              <a:solidFill>
                <a:srgbClr val="FF0000"/>
              </a:solidFill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035" y="6096000"/>
            <a:ext cx="112250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More Optimizer: </a:t>
            </a:r>
            <a:r>
              <a:rPr lang="en-US" sz="2000" b="1" dirty="0">
                <a:solidFill>
                  <a:srgbClr val="FF0000"/>
                </a:solidFill>
              </a:rPr>
              <a:t>http://ruder.io/optimizing-gradient-descent/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A93F29-9D5F-26D8-E809-9D801CCE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6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457202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r>
              <a:rPr lang="en-US" sz="6000" dirty="0"/>
              <a:t>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329" y="6172200"/>
            <a:ext cx="94423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" action="ppaction://noaction"/>
              </a:rPr>
              <a:t>https://stackoverflow.com/questions/44909134/how-to-avoid-overfitting-</a:t>
            </a:r>
          </a:p>
          <a:p>
            <a:r>
              <a:rPr lang="en-US" dirty="0">
                <a:hlinkClick r:id="" action="ppaction://noaction"/>
              </a:rPr>
              <a:t>on-a-simple-feed-forward-network/44985765</a:t>
            </a:r>
            <a:endParaRPr lang="en-US" dirty="0"/>
          </a:p>
          <a:p>
            <a:endParaRPr lang="en-US" dirty="0"/>
          </a:p>
        </p:txBody>
      </p:sp>
      <p:pic>
        <p:nvPicPr>
          <p:cNvPr id="27650" name="Picture 2" descr="Image result for overfit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0" y="28574"/>
            <a:ext cx="5917308" cy="35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A085820-67E2-9488-FFAD-58720A55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0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9D63-DD1A-D24D-9C31-65F920CB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7" y="-24581"/>
            <a:ext cx="10058400" cy="1609344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A590-0309-8942-B2F4-CBDADC39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0" y="1479804"/>
            <a:ext cx="10058400" cy="40507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Techniques for controlling the capacity of a neural network to prevent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84094-967D-B643-816D-FC001CAA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15" y="3444058"/>
            <a:ext cx="4652354" cy="295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495B2-892A-324C-A626-291235EA3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18768" r="69167" b="16536"/>
          <a:stretch/>
        </p:blipFill>
        <p:spPr>
          <a:xfrm>
            <a:off x="2232273" y="3505200"/>
            <a:ext cx="2942131" cy="2667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0292F-BFFB-AB74-B54A-834AC22F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961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53600" y="4114800"/>
            <a:ext cx="238697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51800" y="1219200"/>
            <a:ext cx="4748563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4" y="1219202"/>
            <a:ext cx="7235746" cy="159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534" y="2826605"/>
            <a:ext cx="609441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 loss</a:t>
            </a:r>
            <a:r>
              <a:rPr lang="en-US" sz="2400" dirty="0">
                <a:solidFill>
                  <a:srgbClr val="FF0000"/>
                </a:solidFill>
              </a:rPr>
              <a:t>: Model predictions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should match training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8401" y="1371600"/>
            <a:ext cx="4748563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37451D-CFED-3B2C-6092-20A18E67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EDC89F-F082-DC8B-F3A9-EAC9A484E40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3453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1" y="815156"/>
            <a:ext cx="12125342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E9FFCC-89BE-B160-BF5D-E2219E55FE73}"/>
              </a:ext>
            </a:extLst>
          </p:cNvPr>
          <p:cNvSpPr txBox="1">
            <a:spLocks/>
          </p:cNvSpPr>
          <p:nvPr/>
        </p:nvSpPr>
        <p:spPr>
          <a:xfrm>
            <a:off x="245366" y="228601"/>
            <a:ext cx="10969943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6000"/>
              <a:t>Optimization</a:t>
            </a:r>
            <a:endParaRPr lang="en-US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F87E3-A677-3544-A9EC-2C3164ED8397}"/>
              </a:ext>
            </a:extLst>
          </p:cNvPr>
          <p:cNvSpPr/>
          <p:nvPr/>
        </p:nvSpPr>
        <p:spPr>
          <a:xfrm>
            <a:off x="10404331" y="445824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976597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961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53600" y="4114800"/>
            <a:ext cx="238697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51800" y="1219200"/>
            <a:ext cx="4748563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4" y="1219202"/>
            <a:ext cx="7235746" cy="159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03" y="437662"/>
            <a:ext cx="3402198" cy="67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534" y="2826605"/>
            <a:ext cx="609441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 loss</a:t>
            </a:r>
            <a:r>
              <a:rPr lang="en-US" sz="2400" dirty="0">
                <a:solidFill>
                  <a:srgbClr val="FF0000"/>
                </a:solidFill>
              </a:rPr>
              <a:t>: Model predictions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should match training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47080" y="2819402"/>
            <a:ext cx="5992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Regularization</a:t>
            </a:r>
            <a:r>
              <a:rPr lang="en-US" sz="2400" dirty="0">
                <a:solidFill>
                  <a:srgbClr val="0000FF"/>
                </a:solidFill>
              </a:rPr>
              <a:t>: Prevent the model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from doing </a:t>
            </a:r>
            <a:r>
              <a:rPr lang="en-US" sz="2400" i="1" dirty="0">
                <a:solidFill>
                  <a:srgbClr val="0000FF"/>
                </a:solidFill>
              </a:rPr>
              <a:t>too </a:t>
            </a:r>
            <a:r>
              <a:rPr lang="en-US" sz="2400" dirty="0">
                <a:solidFill>
                  <a:srgbClr val="0000FF"/>
                </a:solidFill>
              </a:rPr>
              <a:t>well on training data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C9D9E-1F7C-DA39-7489-E41E53B3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87AAD-C99F-DA0F-32F6-817332C4B77D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04512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961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53600" y="4114800"/>
            <a:ext cx="238697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51800" y="1219200"/>
            <a:ext cx="4748563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4" y="1219202"/>
            <a:ext cx="7235746" cy="159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03" y="437662"/>
            <a:ext cx="3402198" cy="67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8" y="4198374"/>
            <a:ext cx="8353293" cy="22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534" y="2826605"/>
            <a:ext cx="609441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 loss</a:t>
            </a:r>
            <a:r>
              <a:rPr lang="en-US" sz="2400" dirty="0">
                <a:solidFill>
                  <a:srgbClr val="FF0000"/>
                </a:solidFill>
              </a:rPr>
              <a:t>: Model predictions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should match training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47080" y="2819402"/>
            <a:ext cx="5871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Regularization</a:t>
            </a:r>
            <a:r>
              <a:rPr lang="en-US" sz="2400" dirty="0">
                <a:solidFill>
                  <a:srgbClr val="0000FF"/>
                </a:solidFill>
              </a:rPr>
              <a:t>: Prevent the model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from doing </a:t>
            </a:r>
            <a:r>
              <a:rPr lang="en-US" sz="2400" i="1" dirty="0">
                <a:solidFill>
                  <a:srgbClr val="0000FF"/>
                </a:solidFill>
              </a:rPr>
              <a:t>too </a:t>
            </a:r>
            <a:r>
              <a:rPr lang="en-US" sz="2400" dirty="0">
                <a:solidFill>
                  <a:srgbClr val="0000FF"/>
                </a:solidFill>
              </a:rPr>
              <a:t>well on training data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F988F4-9AF5-1EDA-3229-E87346B2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7032C-84D8-5902-D560-027B6BD025E6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803564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961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53600" y="4114800"/>
            <a:ext cx="238697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51800" y="1219200"/>
            <a:ext cx="4748563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4" y="1219202"/>
            <a:ext cx="7235746" cy="159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03" y="437662"/>
            <a:ext cx="3402198" cy="67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534" y="2826605"/>
            <a:ext cx="609441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 loss</a:t>
            </a:r>
            <a:r>
              <a:rPr lang="en-US" sz="2400" dirty="0">
                <a:solidFill>
                  <a:srgbClr val="FF0000"/>
                </a:solidFill>
              </a:rPr>
              <a:t>: Model predictions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should match training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47080" y="2819402"/>
            <a:ext cx="5871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Regularization</a:t>
            </a:r>
            <a:r>
              <a:rPr lang="en-US" sz="2400" dirty="0">
                <a:solidFill>
                  <a:srgbClr val="0000FF"/>
                </a:solidFill>
              </a:rPr>
              <a:t>: Prevent the model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from doing </a:t>
            </a:r>
            <a:r>
              <a:rPr lang="en-US" sz="2400" i="1" dirty="0">
                <a:solidFill>
                  <a:srgbClr val="0000FF"/>
                </a:solidFill>
              </a:rPr>
              <a:t>too </a:t>
            </a:r>
            <a:r>
              <a:rPr lang="en-US" sz="2400" dirty="0">
                <a:solidFill>
                  <a:srgbClr val="0000FF"/>
                </a:solidFill>
              </a:rPr>
              <a:t>well on training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7883" y="4191000"/>
            <a:ext cx="116467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Why regularize?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- Express preferences over weights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- Make the model </a:t>
            </a:r>
            <a:r>
              <a:rPr lang="en-US" sz="2800" i="1" dirty="0">
                <a:solidFill>
                  <a:srgbClr val="00B050"/>
                </a:solidFill>
              </a:rPr>
              <a:t>simple </a:t>
            </a:r>
            <a:r>
              <a:rPr lang="en-US" sz="2800" dirty="0">
                <a:solidFill>
                  <a:srgbClr val="00B050"/>
                </a:solidFill>
              </a:rPr>
              <a:t>so it works on test data</a:t>
            </a:r>
          </a:p>
          <a:p>
            <a:pPr lvl="1"/>
            <a:r>
              <a:rPr lang="en-US" sz="2800" dirty="0">
                <a:solidFill>
                  <a:srgbClr val="E36243"/>
                </a:solidFill>
              </a:rPr>
              <a:t>- Improve optimization by adding curvature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D2AA52-2F96-542F-B1B6-AA12EA4D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94D75-F206-B57A-730F-A97693B9B86F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163665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882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latin typeface="Cambria Math"/>
                        </a:rPr>
                        <m:t>=[1,1,1,1]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=[1,0,0,0]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=[0.25,0.25,0.25,0.25]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D6AD7B0-13D9-BBC7-D4BE-28621E2E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0A3C82-5A10-0F7F-ABFE-395DBE5C4954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081167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882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latin typeface="Cambria Math"/>
                        </a:rPr>
                        <m:t>=[1,1,1,1]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=[1,0,0,0]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=[0.25,0.25,0.25,0.25]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68FA8B9-3B8F-B656-DF2A-16686AB2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1CCCFA-2D6D-185F-2FE1-ADA2187F1A61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55833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882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latin typeface="Cambria Math"/>
                        </a:rPr>
                        <m:t>=[1,1,1,1]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=[1,0,0,0]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=[0.25,0.25,0.25,0.25]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32755" y="5311914"/>
            <a:ext cx="5567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</a:rPr>
              <a:t>Which W to consider?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0BE323-D1CD-EB03-1BF5-16A045F1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45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55D41-0B19-04B5-E1A1-A7842728230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754388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882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latin typeface="Cambria Math"/>
                        </a:rPr>
                        <m:t>=[1,1,1,1]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=[1,0,0,0]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=[0.25,0.25,0.25,0.25]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33" y="5334000"/>
            <a:ext cx="4650860" cy="122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D7108F3-48A7-D027-47F0-638E1ED0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46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7FB85-9506-9B23-6D9B-29A5DF1465AA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832183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58882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latin typeface="Cambria Math"/>
                        </a:rPr>
                        <m:t>=[1,1,1,1]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1371600"/>
                <a:ext cx="3094822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=[1,0,0,0]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9" y="2187714"/>
                <a:ext cx="33938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000" i="1">
                          <a:latin typeface="Cambria Math"/>
                        </a:rPr>
                        <m:t>=[0.25,0.25,0.25,0.25]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70" y="2949714"/>
                <a:ext cx="609878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33" y="5334000"/>
            <a:ext cx="4650860" cy="122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35" y="4191000"/>
                <a:ext cx="4442435" cy="770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773750" y="3920055"/>
            <a:ext cx="4144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 likes to</a:t>
            </a:r>
          </a:p>
          <a:p>
            <a:r>
              <a:rPr lang="en-US" sz="2400" dirty="0">
                <a:solidFill>
                  <a:srgbClr val="0000FF"/>
                </a:solidFill>
              </a:rPr>
              <a:t>“spread out” the weights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1469" y="2949714"/>
            <a:ext cx="8129596" cy="914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1327C-4C50-89F4-3326-C2D3F8A5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550FC2-AA95-4B43-4F57-620CF42E9749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841106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6952-4486-6B47-B74F-1C411F80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86" y="7473"/>
            <a:ext cx="10058400" cy="1609344"/>
          </a:xfrm>
        </p:spPr>
        <p:txBody>
          <a:bodyPr/>
          <a:lstStyle/>
          <a:p>
            <a:r>
              <a:rPr lang="en-US" dirty="0"/>
              <a:t>Other types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86983-4791-D947-8E44-0659AC44B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12" y="1403604"/>
            <a:ext cx="10058400" cy="54543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Dropout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Dropconnect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 Normalization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Augmentation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B982D6-3216-0642-63B9-2B86D1CA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58" y="457202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r>
              <a:rPr lang="en-US" sz="6000" dirty="0"/>
              <a:t>Dropout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17E903-869E-84F7-F7EA-91BFEF9A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2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2523" y="0"/>
            <a:ext cx="10969943" cy="914400"/>
          </a:xfrm>
        </p:spPr>
        <p:txBody>
          <a:bodyPr/>
          <a:lstStyle/>
          <a:p>
            <a:r>
              <a:rPr lang="en-US" dirty="0"/>
              <a:t>Mini-batch SGD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244" y="1437144"/>
            <a:ext cx="116809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Loop:</a:t>
            </a:r>
          </a:p>
          <a:p>
            <a:r>
              <a:rPr lang="en-US" sz="3200" dirty="0"/>
              <a:t>1. </a:t>
            </a:r>
            <a:r>
              <a:rPr lang="en-US" sz="3200" b="1" dirty="0"/>
              <a:t>Sample </a:t>
            </a:r>
            <a:r>
              <a:rPr lang="en-US" sz="3200" dirty="0"/>
              <a:t>a batch of data</a:t>
            </a:r>
          </a:p>
          <a:p>
            <a:r>
              <a:rPr lang="en-US" sz="3200" dirty="0"/>
              <a:t>2. </a:t>
            </a:r>
            <a:r>
              <a:rPr lang="en-US" sz="3200" b="1" dirty="0"/>
              <a:t>Forward </a:t>
            </a:r>
            <a:r>
              <a:rPr lang="en-US" sz="3200" dirty="0"/>
              <a:t>prop it through the graph</a:t>
            </a:r>
          </a:p>
          <a:p>
            <a:r>
              <a:rPr lang="en-US" sz="3200" dirty="0"/>
              <a:t>(network), get loss</a:t>
            </a:r>
          </a:p>
          <a:p>
            <a:r>
              <a:rPr lang="en-US" sz="3200" dirty="0"/>
              <a:t>3. </a:t>
            </a:r>
            <a:r>
              <a:rPr lang="en-US" sz="3200" b="1" dirty="0" err="1"/>
              <a:t>Backprop</a:t>
            </a:r>
            <a:r>
              <a:rPr lang="en-US" sz="3200" b="1" dirty="0"/>
              <a:t> </a:t>
            </a:r>
            <a:r>
              <a:rPr lang="en-US" sz="3200" dirty="0"/>
              <a:t>to calculate the gradients</a:t>
            </a:r>
          </a:p>
          <a:p>
            <a:r>
              <a:rPr lang="en-US" sz="3200" dirty="0"/>
              <a:t>4. </a:t>
            </a:r>
            <a:r>
              <a:rPr lang="en-US" sz="3200" b="1" dirty="0"/>
              <a:t>Update </a:t>
            </a:r>
            <a:r>
              <a:rPr lang="en-US" sz="3200" dirty="0"/>
              <a:t>the parameters using the gradient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F90AA57-FC23-AC4B-F57D-8841D63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28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9470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0484" y="838202"/>
            <a:ext cx="11071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 each forward pass, randomly set some neurons to zero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Probability of dropping is a </a:t>
            </a:r>
            <a:r>
              <a:rPr lang="en-US" sz="2400" dirty="0" err="1">
                <a:solidFill>
                  <a:srgbClr val="00B050"/>
                </a:solidFill>
              </a:rPr>
              <a:t>hyperparameter</a:t>
            </a:r>
            <a:r>
              <a:rPr lang="en-US" sz="2400" dirty="0">
                <a:solidFill>
                  <a:srgbClr val="00B050"/>
                </a:solidFill>
              </a:rPr>
              <a:t>; 0.5 is common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8910" y="6519446"/>
            <a:ext cx="11173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Dropout: A simple way to prevent neural networks from </a:t>
            </a:r>
            <a:r>
              <a:rPr lang="en-US" sz="1600" dirty="0" err="1"/>
              <a:t>overfitting</a:t>
            </a:r>
            <a:r>
              <a:rPr lang="en-US" sz="1600" dirty="0"/>
              <a:t> [</a:t>
            </a:r>
            <a:r>
              <a:rPr lang="en-US" sz="1600" dirty="0">
                <a:hlinkClick r:id="rId2"/>
              </a:rPr>
              <a:t>Srivastava JMLR 2014</a:t>
            </a:r>
            <a:r>
              <a:rPr lang="en-US" sz="16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DC25F-B2A6-3542-AD57-C0317269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133601"/>
            <a:ext cx="6276280" cy="335280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F8DBCDC-5F11-B1F7-BE96-656D4AE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9F141-AF73-4A9C-55D1-58F424653B7E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705914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9470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0484" y="838202"/>
            <a:ext cx="11071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this possibly be a good idea?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9" y="1890610"/>
            <a:ext cx="11437479" cy="374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67690" y="1676400"/>
            <a:ext cx="7897204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7BAC88-8DB0-A9EE-F433-AFBEB11E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D8346-B1CE-9CC9-F598-EAD7C8B6B9D3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295582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9470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0484" y="838202"/>
            <a:ext cx="11071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this possibly be a good idea?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9" y="1890610"/>
            <a:ext cx="11437479" cy="374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67690" y="1676400"/>
            <a:ext cx="7897204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1" y="1890610"/>
            <a:ext cx="60928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Intuitions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Prevent “co-adaptation” of units, increase robustness to noise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Train </a:t>
            </a:r>
            <a:r>
              <a:rPr lang="en-US" sz="2400" i="1" dirty="0">
                <a:solidFill>
                  <a:srgbClr val="FF0000"/>
                </a:solidFill>
              </a:rPr>
              <a:t>implicit ensemble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2012A5-19E1-14B0-E316-0A00E561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D7C90-D491-D570-20C3-95669CA52C78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122616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9470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0484" y="838202"/>
            <a:ext cx="11071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this possibly be a good idea?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9" y="1890610"/>
            <a:ext cx="11437479" cy="374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4F0B3EE-257C-CAD1-07CE-F132E533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2D0E9-9204-7CC9-43BC-3A4D23E4874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34135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81001" y="0"/>
            <a:ext cx="10969943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Dropout: Test Time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" y="838202"/>
            <a:ext cx="9771699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4147" y="4572000"/>
            <a:ext cx="6379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More common: “Inverted dropout”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887967-6410-A11B-612B-E6B80E7A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47E60-14D9-F058-9B72-0D630D83A507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810579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2"/>
            <a:ext cx="10287000" cy="405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1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Dropout: More common: “Inverted dropout”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47930" y="1186935"/>
            <a:ext cx="9005670" cy="369332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DD1144"/>
                </a:solidFill>
                <a:latin typeface="Arial Unicode MS" pitchFamily="34" charset="-128"/>
                <a:cs typeface="Arial" pitchFamily="34" charset="0"/>
              </a:rPr>
              <a:t>We drop and scale at train time and don't do anything at test time.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703624-016D-8766-2F7C-73EB569E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55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F42EE-1527-AF97-A86B-4756B4039AE6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686716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5853-1971-C244-B236-44B8C9CB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97" y="46802"/>
            <a:ext cx="10058400" cy="1609344"/>
          </a:xfrm>
        </p:spPr>
        <p:txBody>
          <a:bodyPr/>
          <a:lstStyle/>
          <a:p>
            <a:r>
              <a:rPr lang="en-US" dirty="0"/>
              <a:t>Current status of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1DB9B-6A06-DB4E-A317-0FCFCE71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29" y="1452815"/>
            <a:ext cx="11436784" cy="51839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Against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Slows down convergence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Made redundant by batch normalization or possibly even </a:t>
            </a:r>
            <a:r>
              <a:rPr lang="en-US" sz="2800" dirty="0">
                <a:hlinkClick r:id="rId2"/>
              </a:rPr>
              <a:t>clashes with it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Unnecessary for larger datasets or with sufficient data augmentation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In favor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Can still help in certain situations: e.g., used in Wide Residual Networks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Helpful in RNNs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85061D-AAD8-F2B5-0F7C-4077B2E0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2164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DropConnect</a:t>
            </a:r>
            <a:r>
              <a:rPr lang="en-US" altLang="en-US" dirty="0"/>
              <a:t>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76" y="2324100"/>
            <a:ext cx="64442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89370" y="6165504"/>
            <a:ext cx="6094413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Wan et al, “Regularization of Neural Networks using </a:t>
            </a:r>
            <a:r>
              <a:rPr lang="en-US" dirty="0" err="1"/>
              <a:t>DropConnect</a:t>
            </a:r>
            <a:r>
              <a:rPr lang="en-US" dirty="0"/>
              <a:t>”, ICML 2013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3179" y="1030069"/>
            <a:ext cx="721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Dropping some connections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B232FF1-0B37-D99B-B48C-A3B64D48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EE8E-ECA2-86E9-F78D-9A3B9A74429F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193523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457202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r>
              <a:rPr lang="en-US" sz="6000" dirty="0"/>
              <a:t>Batch Normalization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9BA8A4E-DF1B-AA93-C0D3-BB0D9AB2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2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6309" y="1047690"/>
            <a:ext cx="1184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“We want zero-mean unit-variance activations?  lets make them so.”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C4206FB-2ACE-D587-4DF7-D5205932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D7F26-0134-7851-B7A6-DD4EA9CB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3658F-8BCE-1F49-2414-935CDFCFAB21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62444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3" y="0"/>
            <a:ext cx="10969943" cy="914400"/>
          </a:xfrm>
        </p:spPr>
        <p:txBody>
          <a:bodyPr/>
          <a:lstStyle/>
          <a:p>
            <a:r>
              <a:rPr lang="en-US" altLang="en-US" dirty="0"/>
              <a:t>Stochastic Gradient Descent (SGD)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554" y="914400"/>
            <a:ext cx="1076679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procedure of repeatedly evaluating the </a:t>
            </a:r>
            <a:r>
              <a:rPr lang="en-US" sz="2800" dirty="0">
                <a:solidFill>
                  <a:srgbClr val="0070C0"/>
                </a:solidFill>
              </a:rPr>
              <a:t>gradient of loss function</a:t>
            </a:r>
            <a:r>
              <a:rPr lang="en-US" sz="2800" dirty="0"/>
              <a:t> and then performing a </a:t>
            </a:r>
            <a:r>
              <a:rPr lang="en-US" sz="2800" dirty="0">
                <a:solidFill>
                  <a:srgbClr val="0070C0"/>
                </a:solidFill>
              </a:rPr>
              <a:t>parameter update</a:t>
            </a:r>
            <a:r>
              <a:rPr lang="en-US" sz="2800" dirty="0"/>
              <a:t>.</a:t>
            </a:r>
          </a:p>
          <a:p>
            <a:endParaRPr lang="en-US" sz="2800" i="1" dirty="0"/>
          </a:p>
          <a:p>
            <a:r>
              <a:rPr lang="en-US" sz="2800" i="1" dirty="0">
                <a:solidFill>
                  <a:srgbClr val="FF0000"/>
                </a:solidFill>
              </a:rPr>
              <a:t>Vanilla (Original) Gradient Descent:</a:t>
            </a:r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4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57731" y="3209927"/>
            <a:ext cx="5917114" cy="1743075"/>
            <a:chOff x="1929899" y="3209926"/>
            <a:chExt cx="5917114" cy="1743075"/>
          </a:xfrm>
        </p:grpSpPr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899" y="3209926"/>
              <a:ext cx="5917114" cy="174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492" y="4253499"/>
              <a:ext cx="313295" cy="9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492" y="4361688"/>
              <a:ext cx="274320" cy="80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EF9AB0-4196-9BDD-D0B9-693F1D50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65AB5-10D6-F938-0D8C-25C7C5AA0E30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141465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6309" y="1047690"/>
            <a:ext cx="11849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“We want zero-mean unit-variance activations?  lets make them so.”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7883" y="2064605"/>
            <a:ext cx="10969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Consider a batch of activations at some layer.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To make each dimension zero-mean unit-variance, apply: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22" y="3505201"/>
            <a:ext cx="3453579" cy="98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B3DEA88-E7AA-D5BC-8F15-3118E1A6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EC38D2-0B30-8C87-8AE9-E5E41815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D3CA0-4F7D-C258-9BD1-A164F35FB596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374307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" name="Rectangle 1"/>
          <p:cNvSpPr/>
          <p:nvPr/>
        </p:nvSpPr>
        <p:spPr>
          <a:xfrm>
            <a:off x="4064531" y="1967807"/>
            <a:ext cx="78211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Usually inserted after Fully Connected or Convolutional layers, and before nonlinearity.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" y="1052666"/>
            <a:ext cx="3174173" cy="430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3B772F-0C26-05F9-638E-6B995CD9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17243-CC83-B1FD-654D-67B35F437FF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620123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" name="Rectangle 1"/>
          <p:cNvSpPr/>
          <p:nvPr/>
        </p:nvSpPr>
        <p:spPr>
          <a:xfrm>
            <a:off x="4064531" y="1967807"/>
            <a:ext cx="78211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Usually inserted after Fully Connected or Convolutional layers, and before nonlinearity.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" y="1052666"/>
            <a:ext cx="3174173" cy="430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3B772F-0C26-05F9-638E-6B995CD9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89C5A-ADAE-1597-FBE9-76E51A8D5462}"/>
              </a:ext>
            </a:extLst>
          </p:cNvPr>
          <p:cNvSpPr/>
          <p:nvPr/>
        </p:nvSpPr>
        <p:spPr>
          <a:xfrm>
            <a:off x="4064530" y="3680702"/>
            <a:ext cx="78211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Problem: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do we necessarily want a</a:t>
            </a:r>
          </a:p>
          <a:p>
            <a:r>
              <a:rPr lang="en-US" sz="3200" dirty="0">
                <a:solidFill>
                  <a:srgbClr val="FF0000"/>
                </a:solidFill>
              </a:rPr>
              <a:t>zero-mean unit-variance input?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1D2DB-C176-F999-92D9-BE5FAC3C416E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182583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04" y="1776182"/>
            <a:ext cx="3706997" cy="104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2" y="4762970"/>
            <a:ext cx="4311538" cy="72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9359" y="1091627"/>
            <a:ext cx="2237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Normalize: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9359" y="3048000"/>
            <a:ext cx="62092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And then allow the network to squash</a:t>
            </a:r>
          </a:p>
          <a:p>
            <a:r>
              <a:rPr lang="en-US" sz="3200" dirty="0">
                <a:solidFill>
                  <a:srgbClr val="0000FF"/>
                </a:solidFill>
              </a:rPr>
              <a:t>the range if it wants to: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5C4672-3047-DD7A-B6E0-BFE3B730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A74684-1513-3EFB-182C-986F55EA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E20AB4-A2F2-84D0-303C-5AD153524FB8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5130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99" y="1992053"/>
            <a:ext cx="4922358" cy="296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9359" y="1091627"/>
            <a:ext cx="2237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Normalize: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9359" y="3048000"/>
            <a:ext cx="62092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And then allow the network to squash</a:t>
            </a:r>
          </a:p>
          <a:p>
            <a:r>
              <a:rPr lang="en-US" sz="3200" dirty="0">
                <a:solidFill>
                  <a:srgbClr val="0000FF"/>
                </a:solidFill>
              </a:rPr>
              <a:t>the range if it wants to: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04" y="1776182"/>
            <a:ext cx="3706997" cy="104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2" y="4762970"/>
            <a:ext cx="4311538" cy="72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84AF1CE-19DE-E017-FF77-86655647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5E32E8-C27E-A403-3936-E2495823A2F1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Batch Normalization</a:t>
            </a:r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A40F4-81B5-4CA0-A512-54B346A210FF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4053889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98" y="914401"/>
            <a:ext cx="8349590" cy="541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F5A0186-965C-C426-8172-4AE4D72C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65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F450F2-3D4C-E502-30BA-472068EE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52E7D-EC0D-19D2-50F8-B2CC67BFAE0A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414721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2"/>
              </a:rPr>
              <a:t>Ioffe</a:t>
            </a:r>
            <a:r>
              <a:rPr lang="en-US" sz="1400" dirty="0">
                <a:hlinkClick r:id="rId2"/>
              </a:rPr>
              <a:t> and </a:t>
            </a:r>
            <a:r>
              <a:rPr lang="en-US" sz="1400" dirty="0" err="1">
                <a:hlinkClick r:id="rId2"/>
              </a:rPr>
              <a:t>Szegedy</a:t>
            </a:r>
            <a:r>
              <a:rPr lang="en-US" sz="1400" dirty="0">
                <a:hlinkClick r:id="rId2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364" y="1143002"/>
            <a:ext cx="113762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Note: at test time </a:t>
            </a:r>
            <a:r>
              <a:rPr lang="en-US" sz="2800" dirty="0" err="1">
                <a:solidFill>
                  <a:srgbClr val="FF0000"/>
                </a:solidFill>
              </a:rPr>
              <a:t>BatchNorm</a:t>
            </a:r>
            <a:r>
              <a:rPr lang="en-US" sz="2800" dirty="0">
                <a:solidFill>
                  <a:srgbClr val="FF0000"/>
                </a:solidFill>
              </a:rPr>
              <a:t> layer functions differently: 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The mean/</a:t>
            </a:r>
            <a:r>
              <a:rPr lang="en-US" sz="2800" dirty="0" err="1"/>
              <a:t>std</a:t>
            </a:r>
            <a:r>
              <a:rPr lang="en-US" sz="2800" dirty="0"/>
              <a:t> are not computed based on the batch.</a:t>
            </a:r>
          </a:p>
          <a:p>
            <a:endParaRPr lang="en-US" sz="2800" dirty="0"/>
          </a:p>
          <a:p>
            <a:r>
              <a:rPr lang="en-US" sz="2800" dirty="0"/>
              <a:t>Instead, a single fixed empirical mean of activations during training is used.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(e.g. can be estimated during training with running averages)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EDA0AAD-A223-3EC0-78F2-01933D9C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66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F2E8D6-FDAD-F680-0D69-2BF13010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43144-C107-D58C-A894-A8A483D6C8D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705246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98" y="914401"/>
            <a:ext cx="8349590" cy="541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52104E-F6EC-D844-994D-19BA91F88C0D}"/>
              </a:ext>
            </a:extLst>
          </p:cNvPr>
          <p:cNvCxnSpPr/>
          <p:nvPr/>
        </p:nvCxnSpPr>
        <p:spPr bwMode="auto">
          <a:xfrm>
            <a:off x="2286000" y="2590800"/>
            <a:ext cx="2057400" cy="1752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2387F-5152-DC46-9B77-A702BDBD06F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590800"/>
            <a:ext cx="2057400" cy="1752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6E87B1-C052-F549-A362-50B87EB931F9}"/>
              </a:ext>
            </a:extLst>
          </p:cNvPr>
          <p:cNvSpPr txBox="1"/>
          <p:nvPr/>
        </p:nvSpPr>
        <p:spPr>
          <a:xfrm>
            <a:off x="7257790" y="1981201"/>
            <a:ext cx="3667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At test time (usually):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C914B-CBB9-1043-86F0-76262D1209C8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3991" y="2967632"/>
            <a:ext cx="1201999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B56500-D8DC-7645-8B75-54E1E4BFA7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2991" y="4008119"/>
            <a:ext cx="1201999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943F6-8E8B-0A41-9996-681C3D152E1B}"/>
              </a:ext>
            </a:extLst>
          </p:cNvPr>
          <p:cNvSpPr txBox="1"/>
          <p:nvPr/>
        </p:nvSpPr>
        <p:spPr>
          <a:xfrm>
            <a:off x="7240588" y="2998114"/>
            <a:ext cx="1446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274F3-61FE-8549-8C1F-059F96976018}"/>
              </a:ext>
            </a:extLst>
          </p:cNvPr>
          <p:cNvSpPr txBox="1"/>
          <p:nvPr/>
        </p:nvSpPr>
        <p:spPr>
          <a:xfrm>
            <a:off x="6859588" y="4064914"/>
            <a:ext cx="1446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E86FF6-08EB-CD4E-0385-DE44BE7C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8C5511-7FA2-641F-1058-AB18B674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DC0378-9063-6D4B-FCBF-FCA004E21D4D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037437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890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2"/>
              </a:rPr>
              <a:t>Ioffe</a:t>
            </a:r>
            <a:r>
              <a:rPr lang="en-US" sz="1400" dirty="0">
                <a:hlinkClick r:id="rId2"/>
              </a:rPr>
              <a:t> and </a:t>
            </a:r>
            <a:r>
              <a:rPr lang="en-US" sz="1400" dirty="0" err="1">
                <a:hlinkClick r:id="rId2"/>
              </a:rPr>
              <a:t>Szegedy</a:t>
            </a:r>
            <a:r>
              <a:rPr lang="en-US" sz="1400" dirty="0">
                <a:hlinkClick r:id="rId2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" name="Rectangle 1"/>
          <p:cNvSpPr/>
          <p:nvPr/>
        </p:nvSpPr>
        <p:spPr>
          <a:xfrm>
            <a:off x="347223" y="926688"/>
            <a:ext cx="11716958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Benefits</a:t>
            </a:r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- Improves gradient flow through the network</a:t>
            </a:r>
          </a:p>
          <a:p>
            <a:r>
              <a:rPr lang="en-US" sz="2800" dirty="0">
                <a:solidFill>
                  <a:srgbClr val="0000FF"/>
                </a:solidFill>
              </a:rPr>
              <a:t>- Allows higher learning rates and Accelerates convergence of training</a:t>
            </a:r>
          </a:p>
          <a:p>
            <a:r>
              <a:rPr lang="en-US" sz="2800" dirty="0">
                <a:solidFill>
                  <a:srgbClr val="0000FF"/>
                </a:solidFill>
              </a:rPr>
              <a:t>- Reduces the strong dependence on initialization</a:t>
            </a:r>
          </a:p>
          <a:p>
            <a:r>
              <a:rPr lang="en-US" sz="2800" dirty="0">
                <a:solidFill>
                  <a:srgbClr val="0000FF"/>
                </a:solidFill>
              </a:rPr>
              <a:t>- Acts as a form of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Pitfalls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Behavior depends on composition of mini-batches, can lead to hard-to-catch bugs if there is a mismatch between training and test regime (</a:t>
            </a:r>
            <a:r>
              <a:rPr lang="en-US" sz="2800" dirty="0">
                <a:hlinkClick r:id="rId3"/>
              </a:rPr>
              <a:t>example</a:t>
            </a:r>
            <a:r>
              <a:rPr lang="en-US" sz="2800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Doesn’t work well for small mini-batch sizes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Cannot be used in recurrent models</a:t>
            </a:r>
          </a:p>
          <a:p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D4249E-2107-3C22-4421-D6A6BEF6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68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9F0780-0198-5E2B-E431-F6840062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7" y="32348"/>
            <a:ext cx="10058400" cy="1020318"/>
          </a:xfrm>
        </p:spPr>
        <p:txBody>
          <a:bodyPr/>
          <a:lstStyle/>
          <a:p>
            <a:r>
              <a:rPr lang="en-US" altLang="en-US" dirty="0"/>
              <a:t>Batch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52868-F633-5BA2-1EF6-F4E25F40CE1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541316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42D0-6092-784C-AC43-43DA8914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34" y="1052666"/>
            <a:ext cx="10058400" cy="40507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Layer normalization</a:t>
            </a:r>
            <a:r>
              <a:rPr lang="en-US" sz="2400" dirty="0"/>
              <a:t> (Ba et al., 2016)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Instance normalization</a:t>
            </a:r>
            <a:r>
              <a:rPr lang="en-US" sz="2400" dirty="0"/>
              <a:t> (Ulyanov et al.,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Group normalization</a:t>
            </a:r>
            <a:r>
              <a:rPr lang="en-US" sz="2400" dirty="0"/>
              <a:t> (Wu and He, 2018)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Weight normalization</a:t>
            </a:r>
            <a:r>
              <a:rPr lang="en-US" sz="2400" dirty="0"/>
              <a:t> (</a:t>
            </a:r>
            <a:r>
              <a:rPr lang="en-US" sz="2400" dirty="0" err="1"/>
              <a:t>Salimans</a:t>
            </a:r>
            <a:r>
              <a:rPr lang="en-US" sz="2400" dirty="0"/>
              <a:t> et al.,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C4A74-BB5C-8F43-91CC-C23114900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4" y="3261790"/>
            <a:ext cx="10945918" cy="301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D8B6C-8672-1E4B-AABE-CCFDC19F17ED}"/>
              </a:ext>
            </a:extLst>
          </p:cNvPr>
          <p:cNvSpPr txBox="1"/>
          <p:nvPr/>
        </p:nvSpPr>
        <p:spPr>
          <a:xfrm>
            <a:off x="3366766" y="6324600"/>
            <a:ext cx="545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 Wu and K. He, </a:t>
            </a:r>
            <a:r>
              <a:rPr lang="en-US" dirty="0">
                <a:hlinkClick r:id="rId4"/>
              </a:rPr>
              <a:t>Group Normalization</a:t>
            </a:r>
            <a:r>
              <a:rPr lang="en-US" dirty="0"/>
              <a:t>, ECCV 2018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EB2158-C2C2-50AE-5B1B-F84F4510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905E35-15FB-8E36-296A-83C7E2052E54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types of normalization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404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78"/>
            <a:ext cx="1076679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if loss changes quickly in one direction and slowly in another? </a:t>
            </a: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2B696D-A949-C32B-5FE1-5EE8EF16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ED5B-8837-3BB2-6AC5-D88F2EE7208D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630235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227" y="934066"/>
            <a:ext cx="11572981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Layer Normalization:</a:t>
            </a:r>
          </a:p>
          <a:p>
            <a:r>
              <a:rPr lang="en-US" sz="2800" dirty="0"/>
              <a:t>Ba, </a:t>
            </a:r>
            <a:r>
              <a:rPr lang="en-US" sz="2800" dirty="0" err="1"/>
              <a:t>Kiros</a:t>
            </a:r>
            <a:r>
              <a:rPr lang="en-US" sz="2800" dirty="0"/>
              <a:t>, and Hinton, “Layer Normalization”, </a:t>
            </a:r>
            <a:r>
              <a:rPr lang="en-US" sz="2800" dirty="0" err="1"/>
              <a:t>arXiv</a:t>
            </a:r>
            <a:r>
              <a:rPr lang="en-US" sz="2800" dirty="0"/>
              <a:t> 2016</a:t>
            </a:r>
          </a:p>
          <a:p>
            <a:endParaRPr lang="en-US" sz="1200" dirty="0"/>
          </a:p>
          <a:p>
            <a:r>
              <a:rPr lang="en-US" sz="2800" dirty="0">
                <a:solidFill>
                  <a:srgbClr val="0000FF"/>
                </a:solidFill>
              </a:rPr>
              <a:t>Instance Normalization:</a:t>
            </a:r>
          </a:p>
          <a:p>
            <a:r>
              <a:rPr lang="en-US" sz="2800" dirty="0" err="1"/>
              <a:t>Ulyanov</a:t>
            </a:r>
            <a:r>
              <a:rPr lang="en-US" sz="2800" dirty="0"/>
              <a:t> et al, Improved Texture Networks: Maximizing Quality and Diversity in Feed-forward Stylization and Texture Synthesis, CVPR 2017</a:t>
            </a:r>
          </a:p>
          <a:p>
            <a:endParaRPr lang="en-US" sz="1200" dirty="0"/>
          </a:p>
          <a:p>
            <a:r>
              <a:rPr lang="en-US" sz="2800" dirty="0">
                <a:solidFill>
                  <a:srgbClr val="0000FF"/>
                </a:solidFill>
              </a:rPr>
              <a:t>Group Normalization:</a:t>
            </a:r>
          </a:p>
          <a:p>
            <a:r>
              <a:rPr lang="en-US" sz="2800" dirty="0"/>
              <a:t>Wu and He, “Group Normalization”, </a:t>
            </a:r>
            <a:r>
              <a:rPr lang="en-US" sz="2800" dirty="0" err="1"/>
              <a:t>arXiv</a:t>
            </a:r>
            <a:r>
              <a:rPr lang="en-US" sz="2800" dirty="0"/>
              <a:t> 2018 </a:t>
            </a:r>
          </a:p>
          <a:p>
            <a:r>
              <a:rPr lang="en-US" sz="2800" dirty="0"/>
              <a:t>(Appeared 3/22/2018)</a:t>
            </a:r>
          </a:p>
          <a:p>
            <a:endParaRPr lang="en-US" sz="1200" dirty="0"/>
          </a:p>
          <a:p>
            <a:r>
              <a:rPr lang="en-US" sz="2800" dirty="0" err="1">
                <a:solidFill>
                  <a:srgbClr val="0000FF"/>
                </a:solidFill>
              </a:rPr>
              <a:t>Decorrelated</a:t>
            </a:r>
            <a:r>
              <a:rPr lang="en-US" sz="2800" dirty="0">
                <a:solidFill>
                  <a:srgbClr val="0000FF"/>
                </a:solidFill>
              </a:rPr>
              <a:t> Normalization:</a:t>
            </a:r>
            <a:endParaRPr lang="en-US" sz="2800" dirty="0"/>
          </a:p>
          <a:p>
            <a:r>
              <a:rPr lang="en-US" sz="2800" dirty="0"/>
              <a:t>Huang et al, “</a:t>
            </a:r>
            <a:r>
              <a:rPr lang="en-US" sz="2800" dirty="0" err="1"/>
              <a:t>Decorrelated</a:t>
            </a:r>
            <a:r>
              <a:rPr lang="en-US" sz="2800" dirty="0"/>
              <a:t> Batch Normalization”, </a:t>
            </a:r>
            <a:r>
              <a:rPr lang="en-US" sz="2800" dirty="0" err="1"/>
              <a:t>arXiv</a:t>
            </a:r>
            <a:r>
              <a:rPr lang="en-US" sz="2800" dirty="0"/>
              <a:t> 2018 (Appeared 4/23/2018)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5D58ABC-31B9-1B33-5AAC-93B62B34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709D2F-D493-7B2A-D469-4031B760BECF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1097574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Batch Normalization: Recent Trends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7726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457202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r>
              <a:rPr lang="en-US" sz="6000" dirty="0"/>
              <a:t>Data Augmentation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6EFAAF1-7D9D-9F28-7839-FB8541D0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15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8364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Data Augmentation (Jittering)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33542"/>
            <a:ext cx="10514012" cy="343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BED2C5-B158-4CC6-243B-B2077E4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23489-FC1F-441B-FDBD-D7F524B5ED3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2120282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0756" y="1066802"/>
            <a:ext cx="239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Horizontal Flips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34" y="1676400"/>
            <a:ext cx="923146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364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Data Augmentation (Jittering)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C6D684-B2FB-5E86-3D56-83063A22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73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42BE4-58A2-A65E-331B-D07335125C89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44519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662" y="1066802"/>
            <a:ext cx="374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crops and scales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70" y="1447800"/>
            <a:ext cx="4698530" cy="539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364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Data Augmentation (Jittering)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E313A6-E366-BFED-02B6-16F10B0D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74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3D5FEA-1845-8F78-AF95-EB1A6F786765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3165202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058" y="808038"/>
            <a:ext cx="4977181" cy="56457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Create </a:t>
            </a:r>
            <a:r>
              <a:rPr lang="en-US" sz="2800" i="1" dirty="0">
                <a:solidFill>
                  <a:srgbClr val="FF0000"/>
                </a:solidFill>
              </a:rPr>
              <a:t>virtual</a:t>
            </a:r>
            <a:r>
              <a:rPr lang="en-US" sz="2800" dirty="0">
                <a:solidFill>
                  <a:srgbClr val="FF0000"/>
                </a:solidFill>
              </a:rPr>
              <a:t> training samples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Get creative for your problem!</a:t>
            </a:r>
          </a:p>
          <a:p>
            <a:pPr lvl="1"/>
            <a:r>
              <a:rPr lang="en-US" sz="2400" dirty="0"/>
              <a:t>Horizontal flip</a:t>
            </a:r>
          </a:p>
          <a:p>
            <a:pPr lvl="1"/>
            <a:r>
              <a:rPr lang="en-US" sz="2400" dirty="0"/>
              <a:t>Random crop</a:t>
            </a:r>
          </a:p>
          <a:p>
            <a:pPr lvl="1"/>
            <a:r>
              <a:rPr lang="en-US" sz="2400" dirty="0"/>
              <a:t>Color casting</a:t>
            </a:r>
          </a:p>
          <a:p>
            <a:pPr lvl="1"/>
            <a:r>
              <a:rPr lang="en-US" sz="2400" dirty="0"/>
              <a:t>Randomize contrast </a:t>
            </a:r>
          </a:p>
          <a:p>
            <a:pPr lvl="1"/>
            <a:r>
              <a:rPr lang="en-US" sz="2400" dirty="0"/>
              <a:t>Randomize brightness</a:t>
            </a:r>
          </a:p>
          <a:p>
            <a:pPr lvl="1"/>
            <a:r>
              <a:rPr lang="en-US" sz="2400" dirty="0"/>
              <a:t>Geometric distortion</a:t>
            </a:r>
          </a:p>
          <a:p>
            <a:pPr lvl="1"/>
            <a:r>
              <a:rPr lang="en-US" sz="2400" dirty="0"/>
              <a:t>Rotation</a:t>
            </a:r>
          </a:p>
          <a:p>
            <a:pPr lvl="1"/>
            <a:r>
              <a:rPr lang="en-US" sz="2400" dirty="0"/>
              <a:t>Photometric changes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7239" y="808039"/>
            <a:ext cx="6524575" cy="539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0740" y="6453761"/>
            <a:ext cx="318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Image [</a:t>
            </a:r>
            <a:r>
              <a:rPr lang="en-US" dirty="0">
                <a:hlinkClick r:id="rId3"/>
              </a:rPr>
              <a:t>Wu et al. 2015</a:t>
            </a:r>
            <a:r>
              <a:rPr lang="en-US" dirty="0"/>
              <a:t>]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8364" y="0"/>
            <a:ext cx="12154637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Data Augmentation (Jittering)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36AA9D-C208-8B86-C378-A1520DFF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6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457202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r>
              <a:rPr lang="en-US" sz="6000" dirty="0"/>
              <a:t>Transfer Learning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CD0DE14-1D71-3E8D-1E91-BD6E6331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98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5" y="838200"/>
            <a:ext cx="21466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2386" y="5657673"/>
            <a:ext cx="9326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Donahue et al, “</a:t>
            </a:r>
            <a:r>
              <a:rPr lang="en-US" dirty="0" err="1"/>
              <a:t>DeCAF</a:t>
            </a:r>
            <a:r>
              <a:rPr lang="en-US" dirty="0"/>
              <a:t>: A Deep Convolutional Activation Feature for Generic Visual Recognition”, ICML 2014 </a:t>
            </a:r>
          </a:p>
          <a:p>
            <a:r>
              <a:rPr lang="en-US" dirty="0" err="1"/>
              <a:t>Razavian</a:t>
            </a:r>
            <a:r>
              <a:rPr lang="en-US" dirty="0"/>
              <a:t> et al, “CNN Features Off-the-Shelf: An Astounding Baseline for Recognition”, CVPR Workshops 2014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B9F513-555E-0B98-9EC1-20FF8F0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16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5" y="838200"/>
            <a:ext cx="21466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53" y="885825"/>
            <a:ext cx="345348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2386" y="5657673"/>
            <a:ext cx="9326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Donahue et al, “</a:t>
            </a:r>
            <a:r>
              <a:rPr lang="en-US" dirty="0" err="1"/>
              <a:t>DeCAF</a:t>
            </a:r>
            <a:r>
              <a:rPr lang="en-US" dirty="0"/>
              <a:t>: A Deep Convolutional Activation Feature for Generic Visual Recognition”, ICML 2014 </a:t>
            </a:r>
          </a:p>
          <a:p>
            <a:r>
              <a:rPr lang="en-US" dirty="0" err="1"/>
              <a:t>Razavian</a:t>
            </a:r>
            <a:r>
              <a:rPr lang="en-US" dirty="0"/>
              <a:t> et al, “CNN Features Off-the-Shelf: An Astounding Baseline for Recognition”, CVPR Workshops 2014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8392BB8-BC14-746B-DD16-1BA995F7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8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5" y="838200"/>
            <a:ext cx="21466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53" y="885825"/>
            <a:ext cx="345348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84" y="895351"/>
            <a:ext cx="388651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2386" y="5657673"/>
            <a:ext cx="9326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Donahue et al, “</a:t>
            </a:r>
            <a:r>
              <a:rPr lang="en-US" dirty="0" err="1"/>
              <a:t>DeCAF</a:t>
            </a:r>
            <a:r>
              <a:rPr lang="en-US" dirty="0"/>
              <a:t>: A Deep Convolutional Activation Feature for Generic Visual Recognition”, ICML 2014 </a:t>
            </a:r>
          </a:p>
          <a:p>
            <a:r>
              <a:rPr lang="en-US" dirty="0" err="1"/>
              <a:t>Razavian</a:t>
            </a:r>
            <a:r>
              <a:rPr lang="en-US" dirty="0"/>
              <a:t> et al, “CNN Features Off-the-Shelf: An Astounding Baseline for Recognition”, CVPR Workshops 2014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E15BCB1-EEAF-D8AC-7A4C-39B1A72A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3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78"/>
            <a:ext cx="1076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if loss changes quickly in one direction and slowly in another? </a:t>
            </a:r>
          </a:p>
          <a:p>
            <a:endParaRPr lang="en-US" sz="2800" i="1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Very slow progress along shallow dimension, jitter along steep direction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6" y="3867154"/>
            <a:ext cx="10231194" cy="184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833F1E-5339-D9CF-021F-DECBF2C9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97C62-95B0-2826-B061-3C4C9449B73D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403137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AC1F975-804A-17B5-B3C3-463BC08E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514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0840"/>
            <a:ext cx="7543800" cy="434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2156" y="2514600"/>
            <a:ext cx="2133044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556" y="2514600"/>
            <a:ext cx="2133044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1600" y="4419600"/>
            <a:ext cx="2133044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77000" y="4419600"/>
            <a:ext cx="2133044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9B1FB1-ACC3-33D0-276B-5AB3C4E5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46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0840"/>
            <a:ext cx="7543800" cy="434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2156" y="2514600"/>
            <a:ext cx="2133044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1600" y="4419600"/>
            <a:ext cx="2133044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77000" y="4419600"/>
            <a:ext cx="2133044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ABA320-9EFC-8363-7DC3-F17A85FF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33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0840"/>
            <a:ext cx="7543800" cy="434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2156" y="2514600"/>
            <a:ext cx="2133044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1600" y="4419600"/>
            <a:ext cx="2133044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8BC137-5D52-C582-31AC-6C9FA9DC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46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0840"/>
            <a:ext cx="7543800" cy="434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2156" y="2514600"/>
            <a:ext cx="2133044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936C7BD-E08F-86A4-5DA1-7F1B923C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377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0" y="1371602"/>
            <a:ext cx="3084561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0840"/>
            <a:ext cx="7543800" cy="434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ECD8FE-8553-1FC4-1DC3-50667371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89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0"/>
            <a:ext cx="10969943" cy="914400"/>
          </a:xfrm>
        </p:spPr>
        <p:txBody>
          <a:bodyPr/>
          <a:lstStyle/>
          <a:p>
            <a:r>
              <a:rPr lang="en-US" dirty="0"/>
              <a:t>Transfer Learning with CNNs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084" y="914400"/>
            <a:ext cx="110715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Takeaway for your projects and beyond: </a:t>
            </a:r>
          </a:p>
          <a:p>
            <a:r>
              <a:rPr lang="en-US" sz="2400" dirty="0"/>
              <a:t>Have some dataset of interest but it has &lt; ~1M images? 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Find a very large dataset that has similar data, train a big </a:t>
            </a:r>
            <a:r>
              <a:rPr lang="en-US" sz="2400" dirty="0" err="1">
                <a:solidFill>
                  <a:srgbClr val="0000FF"/>
                </a:solidFill>
              </a:rPr>
              <a:t>ConvNet</a:t>
            </a:r>
            <a:r>
              <a:rPr lang="en-US" sz="2400" dirty="0">
                <a:solidFill>
                  <a:srgbClr val="0000FF"/>
                </a:solidFill>
              </a:rPr>
              <a:t> there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Transfer learn to your dataset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AA676"/>
                </a:solidFill>
              </a:rPr>
              <a:t>Deep learning frameworks provide a “Model Zoo” of </a:t>
            </a:r>
            <a:r>
              <a:rPr lang="en-US" sz="2400" dirty="0" err="1">
                <a:solidFill>
                  <a:srgbClr val="0AA676"/>
                </a:solidFill>
              </a:rPr>
              <a:t>pretrained</a:t>
            </a:r>
            <a:r>
              <a:rPr lang="en-US" sz="2400" dirty="0">
                <a:solidFill>
                  <a:srgbClr val="0AA676"/>
                </a:solidFill>
              </a:rPr>
              <a:t> models so you don’t need to train your own </a:t>
            </a:r>
          </a:p>
          <a:p>
            <a:endParaRPr lang="en-US" sz="2400" dirty="0"/>
          </a:p>
          <a:p>
            <a:r>
              <a:rPr lang="en-US" sz="2400" dirty="0" err="1"/>
              <a:t>Caffe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rgbClr val="002060"/>
                </a:solidFill>
              </a:rPr>
              <a:t>https://github.com/BVLC/caffe/wiki/Model-Zoo</a:t>
            </a:r>
            <a:endParaRPr lang="en-US" sz="2400" u="sng" dirty="0"/>
          </a:p>
          <a:p>
            <a:r>
              <a:rPr lang="en-US" sz="2400" dirty="0" err="1"/>
              <a:t>TensorFlow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rgbClr val="002060"/>
                </a:solidFill>
              </a:rPr>
              <a:t>https://github.com/tensorflow/models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: </a:t>
            </a:r>
            <a:r>
              <a:rPr lang="en-US" sz="2400" u="sng" dirty="0">
                <a:solidFill>
                  <a:srgbClr val="002060"/>
                </a:solidFill>
                <a:hlinkClick r:id="rId2"/>
              </a:rPr>
              <a:t>https://github.com/pytorch/vision</a:t>
            </a:r>
            <a:endParaRPr lang="en-US" sz="2400" u="sng" dirty="0">
              <a:solidFill>
                <a:srgbClr val="002060"/>
              </a:solidFill>
            </a:endParaRPr>
          </a:p>
          <a:p>
            <a:r>
              <a:rPr lang="en-US" sz="2400" dirty="0" err="1"/>
              <a:t>Matconvnet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u="sng" dirty="0">
                <a:solidFill>
                  <a:srgbClr val="002060"/>
                </a:solidFill>
              </a:rPr>
              <a:t>http://www.vlfeat.org/matconvnet/pretrained/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44F7CD-1AF9-7B2E-3F89-76BDD29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82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24" y="1044651"/>
            <a:ext cx="8283977" cy="489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83413" y="1295400"/>
            <a:ext cx="6500707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B80581-85FD-88B4-EFDA-0AA2C1F0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7EAD85-E855-6303-E346-F351EFF8C705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Monitor and visualize the loss curve</a:t>
            </a:r>
          </a:p>
        </p:txBody>
      </p:sp>
    </p:spTree>
    <p:extLst>
      <p:ext uri="{BB962C8B-B14F-4D97-AF65-F5344CB8AC3E}">
        <p14:creationId xmlns:p14="http://schemas.microsoft.com/office/powerpoint/2010/main" val="2798445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24" y="1044651"/>
            <a:ext cx="8283977" cy="489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3A0424-5C53-4FA3-D28D-34A946CF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88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D9D969-8B84-B18D-B3BF-EF03D6752E1A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Monitor and visualize the loss curve</a:t>
            </a:r>
          </a:p>
        </p:txBody>
      </p:sp>
    </p:spTree>
    <p:extLst>
      <p:ext uri="{BB962C8B-B14F-4D97-AF65-F5344CB8AC3E}">
        <p14:creationId xmlns:p14="http://schemas.microsoft.com/office/powerpoint/2010/main" val="101746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2"/>
            <a:ext cx="7378188" cy="470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29046" y="1752601"/>
            <a:ext cx="385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 gap = </a:t>
            </a:r>
            <a:r>
              <a:rPr lang="en-US" sz="2400" dirty="0" err="1">
                <a:solidFill>
                  <a:srgbClr val="FF0000"/>
                </a:solidFill>
              </a:rPr>
              <a:t>overfitting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=&gt; increase regularization strength?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45116" y="3936834"/>
            <a:ext cx="3743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 gap</a:t>
            </a:r>
          </a:p>
          <a:p>
            <a:r>
              <a:rPr lang="en-US" sz="2400" dirty="0">
                <a:solidFill>
                  <a:srgbClr val="0000FF"/>
                </a:solidFill>
              </a:rPr>
              <a:t>=&gt; increase model capacity?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34D094-A28F-85F0-9C14-8A4AE0E8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8B5C9-8F72-C52F-B6DF-DD588B76D539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Monitor and visualize the loss curve</a:t>
            </a:r>
          </a:p>
        </p:txBody>
      </p:sp>
    </p:spTree>
    <p:extLst>
      <p:ext uri="{BB962C8B-B14F-4D97-AF65-F5344CB8AC3E}">
        <p14:creationId xmlns:p14="http://schemas.microsoft.com/office/powerpoint/2010/main" val="270253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altLang="en-US" dirty="0"/>
              <a:t>SGD: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522" y="1023879"/>
            <a:ext cx="639913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if the loss function has a </a:t>
            </a:r>
            <a:r>
              <a:rPr lang="en-US" sz="2800" b="1" dirty="0"/>
              <a:t>local minima</a:t>
            </a:r>
            <a:r>
              <a:rPr lang="en-US" sz="2800" dirty="0"/>
              <a:t> or </a:t>
            </a:r>
            <a:r>
              <a:rPr lang="en-US" sz="2800" b="1" dirty="0"/>
              <a:t>saddle point</a:t>
            </a:r>
            <a:r>
              <a:rPr lang="en-US" sz="2800" dirty="0"/>
              <a:t>?</a:t>
            </a: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143002"/>
            <a:ext cx="4634293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0548E1-D245-D425-2171-8AB211AB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8BAB8-B14E-A5B2-90F0-9DAA5076D51B}"/>
              </a:ext>
            </a:extLst>
          </p:cNvPr>
          <p:cNvSpPr/>
          <p:nvPr/>
        </p:nvSpPr>
        <p:spPr>
          <a:xfrm>
            <a:off x="9621602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1980879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733" y="860320"/>
            <a:ext cx="4022312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101" y="860320"/>
            <a:ext cx="4022312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159" y="3870960"/>
            <a:ext cx="4022312" cy="225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8101" y="3870960"/>
            <a:ext cx="4022312" cy="225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734" y="862846"/>
            <a:ext cx="4022312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162" y="3841800"/>
            <a:ext cx="4022312" cy="225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2;p23"/>
          <p:cNvSpPr/>
          <p:nvPr/>
        </p:nvSpPr>
        <p:spPr>
          <a:xfrm>
            <a:off x="4470824" y="3941100"/>
            <a:ext cx="1036530" cy="47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143;p23"/>
          <p:cNvSpPr txBox="1"/>
          <p:nvPr/>
        </p:nvSpPr>
        <p:spPr>
          <a:xfrm>
            <a:off x="5575174" y="3915900"/>
            <a:ext cx="1435226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slow start</a:t>
            </a:r>
            <a:endParaRPr dirty="0"/>
          </a:p>
        </p:txBody>
      </p:sp>
      <p:sp>
        <p:nvSpPr>
          <p:cNvPr id="14" name="Google Shape;144;p23"/>
          <p:cNvSpPr txBox="1"/>
          <p:nvPr/>
        </p:nvSpPr>
        <p:spPr>
          <a:xfrm>
            <a:off x="567309" y="325277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Not learning: gradients not applied to weights</a:t>
            </a:r>
            <a:endParaRPr sz="1400" dirty="0"/>
          </a:p>
        </p:txBody>
      </p:sp>
      <p:sp>
        <p:nvSpPr>
          <p:cNvPr id="15" name="Google Shape;145;p23"/>
          <p:cNvSpPr txBox="1"/>
          <p:nvPr/>
        </p:nvSpPr>
        <p:spPr>
          <a:xfrm>
            <a:off x="4731774" y="318702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Overfit: model too large/dataset too small</a:t>
            </a:r>
            <a:endParaRPr sz="1400" dirty="0"/>
          </a:p>
        </p:txBody>
      </p:sp>
      <p:sp>
        <p:nvSpPr>
          <p:cNvPr id="16" name="Google Shape;146;p23"/>
          <p:cNvSpPr txBox="1"/>
          <p:nvPr/>
        </p:nvSpPr>
        <p:spPr>
          <a:xfrm>
            <a:off x="8727316" y="322252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More extreme case of overfitting</a:t>
            </a:r>
            <a:endParaRPr sz="1400" dirty="0"/>
          </a:p>
        </p:txBody>
      </p:sp>
      <p:sp>
        <p:nvSpPr>
          <p:cNvPr id="17" name="Google Shape;147;p23"/>
          <p:cNvSpPr txBox="1"/>
          <p:nvPr/>
        </p:nvSpPr>
        <p:spPr>
          <a:xfrm>
            <a:off x="306310" y="612570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Not converged yet: need longer training</a:t>
            </a:r>
            <a:endParaRPr sz="1400" dirty="0"/>
          </a:p>
        </p:txBody>
      </p:sp>
      <p:sp>
        <p:nvSpPr>
          <p:cNvPr id="18" name="Google Shape;148;p23"/>
          <p:cNvSpPr txBox="1"/>
          <p:nvPr/>
        </p:nvSpPr>
        <p:spPr>
          <a:xfrm>
            <a:off x="4471942" y="612570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Slow start: initialization weights too small</a:t>
            </a:r>
            <a:endParaRPr sz="1400" dirty="0"/>
          </a:p>
        </p:txBody>
      </p:sp>
      <p:sp>
        <p:nvSpPr>
          <p:cNvPr id="19" name="Google Shape;149;p23"/>
          <p:cNvSpPr txBox="1"/>
          <p:nvPr/>
        </p:nvSpPr>
        <p:spPr>
          <a:xfrm>
            <a:off x="8376741" y="612570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Applied the negative of gradients</a:t>
            </a:r>
            <a:endParaRPr sz="1400" dirty="0"/>
          </a:p>
        </p:txBody>
      </p:sp>
      <p:sp>
        <p:nvSpPr>
          <p:cNvPr id="20" name="Rectangle 19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08C58B9-A66F-0668-9AF3-0959C0C0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90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E6100F-EF8B-8783-E0C1-316F52A5FB08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Monitor and visualize the loss curve</a:t>
            </a:r>
          </a:p>
        </p:txBody>
      </p:sp>
    </p:spTree>
    <p:extLst>
      <p:ext uri="{BB962C8B-B14F-4D97-AF65-F5344CB8AC3E}">
        <p14:creationId xmlns:p14="http://schemas.microsoft.com/office/powerpoint/2010/main" val="3934819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296" y="1369376"/>
            <a:ext cx="5586545" cy="35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57;p24"/>
          <p:cNvSpPr txBox="1"/>
          <p:nvPr/>
        </p:nvSpPr>
        <p:spPr>
          <a:xfrm>
            <a:off x="7010163" y="5045100"/>
            <a:ext cx="4672383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Get nans in the loss after a number of iterations: caused by high learning rate and numerical instability in models</a:t>
            </a:r>
          </a:p>
          <a:p>
            <a:endParaRPr lang="en" sz="1400" dirty="0"/>
          </a:p>
        </p:txBody>
      </p:sp>
      <p:pic>
        <p:nvPicPr>
          <p:cNvPr id="23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0" y="1143000"/>
            <a:ext cx="5967479" cy="3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62;p24"/>
          <p:cNvSpPr txBox="1"/>
          <p:nvPr/>
        </p:nvSpPr>
        <p:spPr>
          <a:xfrm>
            <a:off x="1007727" y="5058900"/>
            <a:ext cx="3564671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Problem: val set too small, statistics not meaningful</a:t>
            </a:r>
            <a:endParaRPr sz="1400" dirty="0"/>
          </a:p>
        </p:txBody>
      </p:sp>
      <p:sp>
        <p:nvSpPr>
          <p:cNvPr id="26" name="Google Shape;159;p24"/>
          <p:cNvSpPr/>
          <p:nvPr/>
        </p:nvSpPr>
        <p:spPr>
          <a:xfrm>
            <a:off x="728200" y="2110800"/>
            <a:ext cx="593845" cy="78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9773288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6C5C86-F78B-304B-15F3-4761602D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91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CF1EC-D9C4-F489-CDD5-2B20055DCC10}"/>
              </a:ext>
            </a:extLst>
          </p:cNvPr>
          <p:cNvSpPr txBox="1">
            <a:spLocks/>
          </p:cNvSpPr>
          <p:nvPr/>
        </p:nvSpPr>
        <p:spPr>
          <a:xfrm>
            <a:off x="332427" y="32348"/>
            <a:ext cx="10058400" cy="102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Monitor and visualize the loss curve</a:t>
            </a:r>
          </a:p>
        </p:txBody>
      </p:sp>
    </p:spTree>
    <p:extLst>
      <p:ext uri="{BB962C8B-B14F-4D97-AF65-F5344CB8AC3E}">
        <p14:creationId xmlns:p14="http://schemas.microsoft.com/office/powerpoint/2010/main" val="28680807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6345-1B28-3347-B862-FE5463FD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30" y="52009"/>
            <a:ext cx="10058400" cy="8820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Attempt at a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A28A-BFBF-BF4F-A986-C361EC33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30" y="800100"/>
            <a:ext cx="11586140" cy="5257800"/>
          </a:xfrm>
        </p:spPr>
        <p:txBody>
          <a:bodyPr>
            <a:normAutofit/>
          </a:bodyPr>
          <a:lstStyle/>
          <a:p>
            <a:pPr marL="360000" indent="-360000">
              <a:buFont typeface="Arial" panose="020B0604020202020204" pitchFamily="34" charset="0"/>
              <a:buChar char="•"/>
            </a:pPr>
            <a:r>
              <a:rPr lang="en-US" sz="2800" dirty="0"/>
              <a:t>Training neural networks is still a black art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en-US" sz="2800" dirty="0"/>
              <a:t>Process requires close “babysitting”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en-US" sz="2800" dirty="0"/>
              <a:t>For many techniques, the reasons why, when, and whether they work are in active dispute – read everything but don’t trust anything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en-US" sz="2800" dirty="0"/>
              <a:t>It all comes down to (principled) trial and error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en-US" sz="2800" dirty="0"/>
              <a:t>Further reading: A. </a:t>
            </a:r>
            <a:r>
              <a:rPr lang="en-US" sz="2800" dirty="0" err="1"/>
              <a:t>Karpathy</a:t>
            </a:r>
            <a:r>
              <a:rPr lang="en-US" sz="2800" dirty="0"/>
              <a:t>, </a:t>
            </a:r>
            <a:r>
              <a:rPr lang="en-US" sz="2800" dirty="0">
                <a:hlinkClick r:id="rId2"/>
              </a:rPr>
              <a:t>A recipe for training neural networks</a:t>
            </a:r>
            <a:endParaRPr lang="en-US" sz="2800" dirty="0"/>
          </a:p>
          <a:p>
            <a:pPr marL="360000" indent="-3600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6C364-6791-654D-BD9A-729D3211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6" y="3775591"/>
            <a:ext cx="7927622" cy="356910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38D2624-51A3-0DA7-1130-BDBB4ACD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634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053" y="140500"/>
            <a:ext cx="10058400" cy="98037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Acknowledgement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16" y="1236505"/>
            <a:ext cx="10758359" cy="4957818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Thanks to the following courses and corresponding researchers for making their teaching/research material online</a:t>
            </a:r>
            <a:endParaRPr lang="en-US" sz="2400" dirty="0">
              <a:solidFill>
                <a:srgbClr val="0000FF"/>
              </a:solidFill>
            </a:endParaRP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Deep Learning, Stanford University	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University of Illinois at Urbana-Champaign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Carnegie Mellon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Convolutional Neural Networks for Visual Recognition,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Natural Language Processing with Deep Learning,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And Many More ......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36004E-923A-322E-FCB0-02D662E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46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16" y="1236505"/>
            <a:ext cx="10758359" cy="495781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54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5400" dirty="0"/>
              <a:t>				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FA0C8-435F-0CAA-6665-AC56F892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09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1062</TotalTime>
  <Words>2926</Words>
  <Application>Microsoft Office PowerPoint</Application>
  <PresentationFormat>Widescreen</PresentationFormat>
  <Paragraphs>609</Paragraphs>
  <Slides>94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Arial Unicode MS</vt:lpstr>
      <vt:lpstr>Calibri</vt:lpstr>
      <vt:lpstr>Cambria Math</vt:lpstr>
      <vt:lpstr>Rockwell</vt:lpstr>
      <vt:lpstr>Rockwell Condensed</vt:lpstr>
      <vt:lpstr>Tahoma</vt:lpstr>
      <vt:lpstr>Times New Roman</vt:lpstr>
      <vt:lpstr>Wingdings</vt:lpstr>
      <vt:lpstr>Wood Type</vt:lpstr>
      <vt:lpstr>Neural Networks  Optimization and Regularization</vt:lpstr>
      <vt:lpstr>PowerPoint Presentation</vt:lpstr>
      <vt:lpstr>PowerPoint Presentation</vt:lpstr>
      <vt:lpstr>PowerPoint Presentation</vt:lpstr>
      <vt:lpstr>Mini-batch SGD</vt:lpstr>
      <vt:lpstr>Stochastic Gradient Descent (SGD)</vt:lpstr>
      <vt:lpstr>SGD: Problems</vt:lpstr>
      <vt:lpstr>SGD: Problems</vt:lpstr>
      <vt:lpstr>SGD: Problems</vt:lpstr>
      <vt:lpstr>SGD: Problems</vt:lpstr>
      <vt:lpstr>SGD: Problems</vt:lpstr>
      <vt:lpstr>SGD: Problems</vt:lpstr>
      <vt:lpstr>SGD + Momentum</vt:lpstr>
      <vt:lpstr>SGD + Momentum</vt:lpstr>
      <vt:lpstr>SGD + Momentum</vt:lpstr>
      <vt:lpstr>SGD + Momentum</vt:lpstr>
      <vt:lpstr>SGD + Momentum</vt:lpstr>
      <vt:lpstr>AdaGrad</vt:lpstr>
      <vt:lpstr>AdaGrad</vt:lpstr>
      <vt:lpstr>AdaGrad</vt:lpstr>
      <vt:lpstr>RMSProp</vt:lpstr>
      <vt:lpstr>Adam</vt:lpstr>
      <vt:lpstr>Adam</vt:lpstr>
      <vt:lpstr>Adam</vt:lpstr>
      <vt:lpstr>Adam (with Bias correction)</vt:lpstr>
      <vt:lpstr>Adam (with Bias correction)</vt:lpstr>
      <vt:lpstr>Major Problem with Adam</vt:lpstr>
      <vt:lpstr>Recent SGD Based Optimizers</vt:lpstr>
      <vt:lpstr>diffGrad Optimizer</vt:lpstr>
      <vt:lpstr>diffGrad Optimizer</vt:lpstr>
      <vt:lpstr>Adabelief Optimizer</vt:lpstr>
      <vt:lpstr>AdaINJECT Optimizer</vt:lpstr>
      <vt:lpstr>AdaNORM Optimizer</vt:lpstr>
      <vt:lpstr>AdaNORM Optimizer</vt:lpstr>
      <vt:lpstr>AdaNORM Optimizer</vt:lpstr>
      <vt:lpstr>Optimizer</vt:lpstr>
      <vt:lpstr>PowerPoint Presentation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Other types of regularization</vt:lpstr>
      <vt:lpstr>PowerPoint Presentation</vt:lpstr>
      <vt:lpstr>Dropout</vt:lpstr>
      <vt:lpstr>Dropout</vt:lpstr>
      <vt:lpstr>Dropout</vt:lpstr>
      <vt:lpstr>Dropout</vt:lpstr>
      <vt:lpstr>Dropout: Test Time</vt:lpstr>
      <vt:lpstr>Dropout: More common: “Inverted dropout” </vt:lpstr>
      <vt:lpstr>Current status of dropout</vt:lpstr>
      <vt:lpstr>DropConnect </vt:lpstr>
      <vt:lpstr>PowerPoint Presentation</vt:lpstr>
      <vt:lpstr>Batch Normalization</vt:lpstr>
      <vt:lpstr>Batch Normalization</vt:lpstr>
      <vt:lpstr>Batch Normalization</vt:lpstr>
      <vt:lpstr>Batch Normalization</vt:lpstr>
      <vt:lpstr>Batch Normalization</vt:lpstr>
      <vt:lpstr>PowerPoint Presentation</vt:lpstr>
      <vt:lpstr>Batch Normalization</vt:lpstr>
      <vt:lpstr>Batch Normalization</vt:lpstr>
      <vt:lpstr>Batch Normalization</vt:lpstr>
      <vt:lpstr>Batch Normalization</vt:lpstr>
      <vt:lpstr>PowerPoint Presentation</vt:lpstr>
      <vt:lpstr>PowerPoint Presentation</vt:lpstr>
      <vt:lpstr>PowerPoint Presentation</vt:lpstr>
      <vt:lpstr>Data Augmentation (Jittering) </vt:lpstr>
      <vt:lpstr>Data Augmentation (Jittering) </vt:lpstr>
      <vt:lpstr>Data Augmentation (Jittering) </vt:lpstr>
      <vt:lpstr>Data Augmentation (Jittering) </vt:lpstr>
      <vt:lpstr>PowerPoint Presentation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Transfer Learning with 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 at a conclusion</vt:lpstr>
      <vt:lpstr>Acknowledgement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Windows User</dc:creator>
  <cp:lastModifiedBy>Shiv Ram Dubey</cp:lastModifiedBy>
  <cp:revision>182</cp:revision>
  <dcterms:created xsi:type="dcterms:W3CDTF">2019-08-25T04:20:17Z</dcterms:created>
  <dcterms:modified xsi:type="dcterms:W3CDTF">2024-07-12T11:22:47Z</dcterms:modified>
</cp:coreProperties>
</file>